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513" r:id="rId3"/>
    <p:sldId id="898" r:id="rId4"/>
    <p:sldId id="1037" r:id="rId5"/>
    <p:sldId id="1006" r:id="rId6"/>
    <p:sldId id="1007" r:id="rId7"/>
    <p:sldId id="1034" r:id="rId8"/>
    <p:sldId id="1008" r:id="rId9"/>
    <p:sldId id="1009" r:id="rId10"/>
    <p:sldId id="1010" r:id="rId11"/>
    <p:sldId id="1035" r:id="rId12"/>
    <p:sldId id="1036" r:id="rId13"/>
    <p:sldId id="1011" r:id="rId14"/>
    <p:sldId id="1012" r:id="rId15"/>
    <p:sldId id="1013" r:id="rId16"/>
    <p:sldId id="1014" r:id="rId17"/>
    <p:sldId id="1016" r:id="rId18"/>
    <p:sldId id="1017" r:id="rId19"/>
    <p:sldId id="1018" r:id="rId20"/>
    <p:sldId id="1005" r:id="rId21"/>
    <p:sldId id="1019" r:id="rId22"/>
    <p:sldId id="1020" r:id="rId23"/>
    <p:sldId id="1021" r:id="rId24"/>
    <p:sldId id="1022" r:id="rId25"/>
    <p:sldId id="1024" r:id="rId26"/>
    <p:sldId id="1025" r:id="rId27"/>
    <p:sldId id="1026" r:id="rId28"/>
    <p:sldId id="1028" r:id="rId29"/>
    <p:sldId id="1029" r:id="rId30"/>
    <p:sldId id="1030" r:id="rId31"/>
    <p:sldId id="1031" r:id="rId32"/>
    <p:sldId id="1047" r:id="rId33"/>
    <p:sldId id="1032" r:id="rId34"/>
    <p:sldId id="1033" r:id="rId35"/>
    <p:sldId id="1038" r:id="rId36"/>
    <p:sldId id="1039" r:id="rId37"/>
    <p:sldId id="1040" r:id="rId38"/>
    <p:sldId id="1041" r:id="rId39"/>
    <p:sldId id="1043" r:id="rId40"/>
    <p:sldId id="1044" r:id="rId41"/>
    <p:sldId id="1045" r:id="rId42"/>
    <p:sldId id="1046" r:id="rId43"/>
    <p:sldId id="1049" r:id="rId44"/>
    <p:sldId id="1050" r:id="rId45"/>
    <p:sldId id="1051" r:id="rId46"/>
    <p:sldId id="1052" r:id="rId47"/>
    <p:sldId id="1054" r:id="rId48"/>
    <p:sldId id="1055" r:id="rId49"/>
    <p:sldId id="1015" r:id="rId50"/>
    <p:sldId id="915" r:id="rId51"/>
    <p:sldId id="916" r:id="rId52"/>
    <p:sldId id="989" r:id="rId53"/>
    <p:sldId id="994" r:id="rId54"/>
    <p:sldId id="643" r:id="rId55"/>
    <p:sldId id="644" r:id="rId56"/>
    <p:sldId id="913" r:id="rId57"/>
    <p:sldId id="914" r:id="rId58"/>
    <p:sldId id="990" r:id="rId59"/>
    <p:sldId id="646" r:id="rId60"/>
    <p:sldId id="919" r:id="rId61"/>
    <p:sldId id="917" r:id="rId62"/>
    <p:sldId id="1004" r:id="rId63"/>
    <p:sldId id="1001" r:id="rId64"/>
    <p:sldId id="1002" r:id="rId65"/>
    <p:sldId id="1003" r:id="rId66"/>
    <p:sldId id="991" r:id="rId67"/>
    <p:sldId id="1000" r:id="rId68"/>
    <p:sldId id="992" r:id="rId69"/>
    <p:sldId id="950" r:id="rId70"/>
    <p:sldId id="963" r:id="rId71"/>
    <p:sldId id="965" r:id="rId72"/>
    <p:sldId id="943" r:id="rId73"/>
    <p:sldId id="656" r:id="rId74"/>
    <p:sldId id="910" r:id="rId75"/>
    <p:sldId id="911" r:id="rId76"/>
    <p:sldId id="975" r:id="rId77"/>
    <p:sldId id="977" r:id="rId78"/>
    <p:sldId id="973" r:id="rId79"/>
    <p:sldId id="988" r:id="rId80"/>
    <p:sldId id="900" r:id="rId81"/>
    <p:sldId id="905" r:id="rId82"/>
    <p:sldId id="999" r:id="rId8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7" autoAdjust="0"/>
    <p:restoredTop sz="94660"/>
  </p:normalViewPr>
  <p:slideViewPr>
    <p:cSldViewPr snapToGrid="0">
      <p:cViewPr varScale="1">
        <p:scale>
          <a:sx n="87" d="100"/>
          <a:sy n="87" d="100"/>
        </p:scale>
        <p:origin x="61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B85816-7C84-FAFA-0A6F-9D63C9200D43}"/>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0BACCE08-5791-2754-0725-A74D44366E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940405BB-E457-471B-C86E-9B55ED63756C}"/>
              </a:ext>
            </a:extLst>
          </p:cNvPr>
          <p:cNvSpPr>
            <a:spLocks noGrp="1"/>
          </p:cNvSpPr>
          <p:nvPr>
            <p:ph type="dt" sz="half" idx="10"/>
          </p:nvPr>
        </p:nvSpPr>
        <p:spPr/>
        <p:txBody>
          <a:bodyPr/>
          <a:lstStyle/>
          <a:p>
            <a:fld id="{E583C120-C0AA-42A1-B80E-7D0183C2AA76}" type="datetimeFigureOut">
              <a:rPr lang="it-IT" smtClean="0"/>
              <a:t>23/05/2023</a:t>
            </a:fld>
            <a:endParaRPr lang="it-IT"/>
          </a:p>
        </p:txBody>
      </p:sp>
      <p:sp>
        <p:nvSpPr>
          <p:cNvPr id="5" name="Segnaposto piè di pagina 4">
            <a:extLst>
              <a:ext uri="{FF2B5EF4-FFF2-40B4-BE49-F238E27FC236}">
                <a16:creationId xmlns:a16="http://schemas.microsoft.com/office/drawing/2014/main" id="{6221F51B-E285-031B-E268-6010F15825A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21139A3-DC22-1A46-ABEB-442D8AEEDC7C}"/>
              </a:ext>
            </a:extLst>
          </p:cNvPr>
          <p:cNvSpPr>
            <a:spLocks noGrp="1"/>
          </p:cNvSpPr>
          <p:nvPr>
            <p:ph type="sldNum" sz="quarter" idx="12"/>
          </p:nvPr>
        </p:nvSpPr>
        <p:spPr/>
        <p:txBody>
          <a:bodyPr/>
          <a:lstStyle/>
          <a:p>
            <a:fld id="{8BB901E1-F78C-4EFD-A511-8FD5577C6F90}" type="slidenum">
              <a:rPr lang="it-IT" smtClean="0"/>
              <a:t>‹N›</a:t>
            </a:fld>
            <a:endParaRPr lang="it-IT"/>
          </a:p>
        </p:txBody>
      </p:sp>
    </p:spTree>
    <p:extLst>
      <p:ext uri="{BB962C8B-B14F-4D97-AF65-F5344CB8AC3E}">
        <p14:creationId xmlns:p14="http://schemas.microsoft.com/office/powerpoint/2010/main" val="1499935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D5676C-1C0E-2FB9-33DC-D169FDBCB101}"/>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AC686F83-3693-CC76-6E2C-DF39583BF192}"/>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42C939F-8A47-98FF-8042-C167112CB8FE}"/>
              </a:ext>
            </a:extLst>
          </p:cNvPr>
          <p:cNvSpPr>
            <a:spLocks noGrp="1"/>
          </p:cNvSpPr>
          <p:nvPr>
            <p:ph type="dt" sz="half" idx="10"/>
          </p:nvPr>
        </p:nvSpPr>
        <p:spPr/>
        <p:txBody>
          <a:bodyPr/>
          <a:lstStyle/>
          <a:p>
            <a:fld id="{E583C120-C0AA-42A1-B80E-7D0183C2AA76}" type="datetimeFigureOut">
              <a:rPr lang="it-IT" smtClean="0"/>
              <a:t>23/05/2023</a:t>
            </a:fld>
            <a:endParaRPr lang="it-IT"/>
          </a:p>
        </p:txBody>
      </p:sp>
      <p:sp>
        <p:nvSpPr>
          <p:cNvPr id="5" name="Segnaposto piè di pagina 4">
            <a:extLst>
              <a:ext uri="{FF2B5EF4-FFF2-40B4-BE49-F238E27FC236}">
                <a16:creationId xmlns:a16="http://schemas.microsoft.com/office/drawing/2014/main" id="{B58D270D-64BF-1EA6-CB1D-025060478FE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106404D-AC00-0CAD-E366-A328FEEEF558}"/>
              </a:ext>
            </a:extLst>
          </p:cNvPr>
          <p:cNvSpPr>
            <a:spLocks noGrp="1"/>
          </p:cNvSpPr>
          <p:nvPr>
            <p:ph type="sldNum" sz="quarter" idx="12"/>
          </p:nvPr>
        </p:nvSpPr>
        <p:spPr/>
        <p:txBody>
          <a:bodyPr/>
          <a:lstStyle/>
          <a:p>
            <a:fld id="{8BB901E1-F78C-4EFD-A511-8FD5577C6F90}" type="slidenum">
              <a:rPr lang="it-IT" smtClean="0"/>
              <a:t>‹N›</a:t>
            </a:fld>
            <a:endParaRPr lang="it-IT"/>
          </a:p>
        </p:txBody>
      </p:sp>
    </p:spTree>
    <p:extLst>
      <p:ext uri="{BB962C8B-B14F-4D97-AF65-F5344CB8AC3E}">
        <p14:creationId xmlns:p14="http://schemas.microsoft.com/office/powerpoint/2010/main" val="3241322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FC5122CD-2F4F-9EA9-DEAE-7E792453FA8B}"/>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6BEAF69-E36F-127A-5364-8939B9C8DA55}"/>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3953F36-9A80-2722-B5CB-B9EC120A2B28}"/>
              </a:ext>
            </a:extLst>
          </p:cNvPr>
          <p:cNvSpPr>
            <a:spLocks noGrp="1"/>
          </p:cNvSpPr>
          <p:nvPr>
            <p:ph type="dt" sz="half" idx="10"/>
          </p:nvPr>
        </p:nvSpPr>
        <p:spPr/>
        <p:txBody>
          <a:bodyPr/>
          <a:lstStyle/>
          <a:p>
            <a:fld id="{E583C120-C0AA-42A1-B80E-7D0183C2AA76}" type="datetimeFigureOut">
              <a:rPr lang="it-IT" smtClean="0"/>
              <a:t>23/05/2023</a:t>
            </a:fld>
            <a:endParaRPr lang="it-IT"/>
          </a:p>
        </p:txBody>
      </p:sp>
      <p:sp>
        <p:nvSpPr>
          <p:cNvPr id="5" name="Segnaposto piè di pagina 4">
            <a:extLst>
              <a:ext uri="{FF2B5EF4-FFF2-40B4-BE49-F238E27FC236}">
                <a16:creationId xmlns:a16="http://schemas.microsoft.com/office/drawing/2014/main" id="{8BE462F4-D488-316F-9FF3-F9A71094C46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9A6A8FD-4EA7-6CD1-9EB3-A0DA358571AE}"/>
              </a:ext>
            </a:extLst>
          </p:cNvPr>
          <p:cNvSpPr>
            <a:spLocks noGrp="1"/>
          </p:cNvSpPr>
          <p:nvPr>
            <p:ph type="sldNum" sz="quarter" idx="12"/>
          </p:nvPr>
        </p:nvSpPr>
        <p:spPr/>
        <p:txBody>
          <a:bodyPr/>
          <a:lstStyle/>
          <a:p>
            <a:fld id="{8BB901E1-F78C-4EFD-A511-8FD5577C6F90}" type="slidenum">
              <a:rPr lang="it-IT" smtClean="0"/>
              <a:t>‹N›</a:t>
            </a:fld>
            <a:endParaRPr lang="it-IT"/>
          </a:p>
        </p:txBody>
      </p:sp>
    </p:spTree>
    <p:extLst>
      <p:ext uri="{BB962C8B-B14F-4D97-AF65-F5344CB8AC3E}">
        <p14:creationId xmlns:p14="http://schemas.microsoft.com/office/powerpoint/2010/main" val="139297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FF6F52-BB5D-4B13-86F4-20E05139C0AC}"/>
              </a:ext>
            </a:extLst>
          </p:cNvPr>
          <p:cNvSpPr>
            <a:spLocks noGrp="1"/>
          </p:cNvSpPr>
          <p:nvPr>
            <p:ph type="title"/>
          </p:nvPr>
        </p:nvSpPr>
        <p:spPr/>
        <p:txBody>
          <a:bodyPr/>
          <a:lstStyle/>
          <a:p>
            <a:r>
              <a:rPr lang="it-IT"/>
              <a:t>Fare clic per modificare lo stile del titolo</a:t>
            </a:r>
          </a:p>
        </p:txBody>
      </p:sp>
    </p:spTree>
    <p:extLst>
      <p:ext uri="{BB962C8B-B14F-4D97-AF65-F5344CB8AC3E}">
        <p14:creationId xmlns:p14="http://schemas.microsoft.com/office/powerpoint/2010/main" val="23689181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p>
            <a:r>
              <a:rPr lang="it-IT"/>
              <a:t>Click to edit Master title style</a:t>
            </a:r>
            <a:endParaRPr lang="en-US" dirty="0"/>
          </a:p>
        </p:txBody>
      </p:sp>
      <p:sp>
        <p:nvSpPr>
          <p:cNvPr id="4" name="Date Placeholder 3"/>
          <p:cNvSpPr>
            <a:spLocks noGrp="1"/>
          </p:cNvSpPr>
          <p:nvPr>
            <p:ph type="dt" sz="half" idx="10"/>
          </p:nvPr>
        </p:nvSpPr>
        <p:spPr/>
        <p:txBody>
          <a:bodyPr/>
          <a:lstStyle/>
          <a:p>
            <a:fld id="{DE418CDD-644E-A34F-BBF4-C4437F0C0D57}" type="datetime1">
              <a:rPr lang="it-IT" smtClean="0"/>
              <a:t>23/05/2023</a:t>
            </a:fld>
            <a:endParaRPr lang="en-US"/>
          </a:p>
        </p:txBody>
      </p:sp>
      <p:sp>
        <p:nvSpPr>
          <p:cNvPr id="5" name="Footer Placeholder 4"/>
          <p:cNvSpPr>
            <a:spLocks noGrp="1"/>
          </p:cNvSpPr>
          <p:nvPr>
            <p:ph type="ftr" sz="quarter" idx="11"/>
          </p:nvPr>
        </p:nvSpPr>
        <p:spPr/>
        <p:txBody>
          <a:bodyPr/>
          <a:lstStyle/>
          <a:p>
            <a:r>
              <a:rPr lang="en-US"/>
              <a:t>Avv. Anton Giulio Pietrosanti – Avv. Simone Abrate </a:t>
            </a:r>
          </a:p>
        </p:txBody>
      </p:sp>
      <p:sp>
        <p:nvSpPr>
          <p:cNvPr id="6" name="Slide Number Placeholder 5"/>
          <p:cNvSpPr>
            <a:spLocks noGrp="1"/>
          </p:cNvSpPr>
          <p:nvPr>
            <p:ph type="sldNum" sz="quarter" idx="12"/>
          </p:nvPr>
        </p:nvSpPr>
        <p:spPr/>
        <p:txBody>
          <a:bodyPr/>
          <a:lstStyle/>
          <a:p>
            <a:fld id="{38237106-F2ED-405E-BC33-CC3CF426205F}" type="slidenum">
              <a:rPr lang="en-US" smtClean="0"/>
              <a:t>‹N›</a:t>
            </a:fld>
            <a:endParaRPr lang="en-US"/>
          </a:p>
        </p:txBody>
      </p:sp>
      <p:sp>
        <p:nvSpPr>
          <p:cNvPr id="8" name="Content Placeholder 7"/>
          <p:cNvSpPr>
            <a:spLocks noGrp="1"/>
          </p:cNvSpPr>
          <p:nvPr>
            <p:ph sz="quarter" idx="13"/>
          </p:nvPr>
        </p:nvSpPr>
        <p:spPr>
          <a:xfrm>
            <a:off x="812800" y="1600200"/>
            <a:ext cx="10566400" cy="4114800"/>
          </a:xfrm>
        </p:spPr>
        <p:txBody>
          <a:body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dirty="0"/>
          </a:p>
        </p:txBody>
      </p:sp>
    </p:spTree>
    <p:extLst>
      <p:ext uri="{BB962C8B-B14F-4D97-AF65-F5344CB8AC3E}">
        <p14:creationId xmlns:p14="http://schemas.microsoft.com/office/powerpoint/2010/main" val="1493777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3FD8D0-681C-65F2-3F1E-F5DA0614025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2E5A459-ACE7-8E19-8E58-FCDBBDEA64E4}"/>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51E3FA0-798A-0BE7-364C-B88DC420E1A1}"/>
              </a:ext>
            </a:extLst>
          </p:cNvPr>
          <p:cNvSpPr>
            <a:spLocks noGrp="1"/>
          </p:cNvSpPr>
          <p:nvPr>
            <p:ph type="dt" sz="half" idx="10"/>
          </p:nvPr>
        </p:nvSpPr>
        <p:spPr/>
        <p:txBody>
          <a:bodyPr/>
          <a:lstStyle/>
          <a:p>
            <a:fld id="{E583C120-C0AA-42A1-B80E-7D0183C2AA76}" type="datetimeFigureOut">
              <a:rPr lang="it-IT" smtClean="0"/>
              <a:t>23/05/2023</a:t>
            </a:fld>
            <a:endParaRPr lang="it-IT"/>
          </a:p>
        </p:txBody>
      </p:sp>
      <p:sp>
        <p:nvSpPr>
          <p:cNvPr id="5" name="Segnaposto piè di pagina 4">
            <a:extLst>
              <a:ext uri="{FF2B5EF4-FFF2-40B4-BE49-F238E27FC236}">
                <a16:creationId xmlns:a16="http://schemas.microsoft.com/office/drawing/2014/main" id="{DC517197-43DD-182F-5FD6-59E9BC27F13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15EE9AA-5958-6D0E-5CD3-E6FF232A6E31}"/>
              </a:ext>
            </a:extLst>
          </p:cNvPr>
          <p:cNvSpPr>
            <a:spLocks noGrp="1"/>
          </p:cNvSpPr>
          <p:nvPr>
            <p:ph type="sldNum" sz="quarter" idx="12"/>
          </p:nvPr>
        </p:nvSpPr>
        <p:spPr/>
        <p:txBody>
          <a:bodyPr/>
          <a:lstStyle/>
          <a:p>
            <a:fld id="{8BB901E1-F78C-4EFD-A511-8FD5577C6F90}" type="slidenum">
              <a:rPr lang="it-IT" smtClean="0"/>
              <a:t>‹N›</a:t>
            </a:fld>
            <a:endParaRPr lang="it-IT"/>
          </a:p>
        </p:txBody>
      </p:sp>
    </p:spTree>
    <p:extLst>
      <p:ext uri="{BB962C8B-B14F-4D97-AF65-F5344CB8AC3E}">
        <p14:creationId xmlns:p14="http://schemas.microsoft.com/office/powerpoint/2010/main" val="1433877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0CAD3F-DA0D-1EE5-DAF7-E82345D7DCAB}"/>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10D34302-139D-3E31-A839-522BA7A41F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08362C05-1564-3492-AD81-32D42A9FDE90}"/>
              </a:ext>
            </a:extLst>
          </p:cNvPr>
          <p:cNvSpPr>
            <a:spLocks noGrp="1"/>
          </p:cNvSpPr>
          <p:nvPr>
            <p:ph type="dt" sz="half" idx="10"/>
          </p:nvPr>
        </p:nvSpPr>
        <p:spPr/>
        <p:txBody>
          <a:bodyPr/>
          <a:lstStyle/>
          <a:p>
            <a:fld id="{E583C120-C0AA-42A1-B80E-7D0183C2AA76}" type="datetimeFigureOut">
              <a:rPr lang="it-IT" smtClean="0"/>
              <a:t>23/05/2023</a:t>
            </a:fld>
            <a:endParaRPr lang="it-IT"/>
          </a:p>
        </p:txBody>
      </p:sp>
      <p:sp>
        <p:nvSpPr>
          <p:cNvPr id="5" name="Segnaposto piè di pagina 4">
            <a:extLst>
              <a:ext uri="{FF2B5EF4-FFF2-40B4-BE49-F238E27FC236}">
                <a16:creationId xmlns:a16="http://schemas.microsoft.com/office/drawing/2014/main" id="{833AD120-3FE9-6B2F-707A-9DB3C0DDFEE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B864579-7D3E-1B7B-345F-87C012B28A44}"/>
              </a:ext>
            </a:extLst>
          </p:cNvPr>
          <p:cNvSpPr>
            <a:spLocks noGrp="1"/>
          </p:cNvSpPr>
          <p:nvPr>
            <p:ph type="sldNum" sz="quarter" idx="12"/>
          </p:nvPr>
        </p:nvSpPr>
        <p:spPr/>
        <p:txBody>
          <a:bodyPr/>
          <a:lstStyle/>
          <a:p>
            <a:fld id="{8BB901E1-F78C-4EFD-A511-8FD5577C6F90}" type="slidenum">
              <a:rPr lang="it-IT" smtClean="0"/>
              <a:t>‹N›</a:t>
            </a:fld>
            <a:endParaRPr lang="it-IT"/>
          </a:p>
        </p:txBody>
      </p:sp>
    </p:spTree>
    <p:extLst>
      <p:ext uri="{BB962C8B-B14F-4D97-AF65-F5344CB8AC3E}">
        <p14:creationId xmlns:p14="http://schemas.microsoft.com/office/powerpoint/2010/main" val="50759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8B399F-951E-7BEA-E96C-91898431C4C8}"/>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7AF726E-2789-692C-6FAD-8D3169DF1E68}"/>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D933D55E-5BF3-FE54-5FE7-326CD8F1002C}"/>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641552FD-8700-ABD3-AD17-B82EFC52F564}"/>
              </a:ext>
            </a:extLst>
          </p:cNvPr>
          <p:cNvSpPr>
            <a:spLocks noGrp="1"/>
          </p:cNvSpPr>
          <p:nvPr>
            <p:ph type="dt" sz="half" idx="10"/>
          </p:nvPr>
        </p:nvSpPr>
        <p:spPr/>
        <p:txBody>
          <a:bodyPr/>
          <a:lstStyle/>
          <a:p>
            <a:fld id="{E583C120-C0AA-42A1-B80E-7D0183C2AA76}" type="datetimeFigureOut">
              <a:rPr lang="it-IT" smtClean="0"/>
              <a:t>23/05/2023</a:t>
            </a:fld>
            <a:endParaRPr lang="it-IT"/>
          </a:p>
        </p:txBody>
      </p:sp>
      <p:sp>
        <p:nvSpPr>
          <p:cNvPr id="6" name="Segnaposto piè di pagina 5">
            <a:extLst>
              <a:ext uri="{FF2B5EF4-FFF2-40B4-BE49-F238E27FC236}">
                <a16:creationId xmlns:a16="http://schemas.microsoft.com/office/drawing/2014/main" id="{025234A1-CF9E-11E6-EB38-F3B33245858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E74D1AF-6061-2788-19B2-986D17836743}"/>
              </a:ext>
            </a:extLst>
          </p:cNvPr>
          <p:cNvSpPr>
            <a:spLocks noGrp="1"/>
          </p:cNvSpPr>
          <p:nvPr>
            <p:ph type="sldNum" sz="quarter" idx="12"/>
          </p:nvPr>
        </p:nvSpPr>
        <p:spPr/>
        <p:txBody>
          <a:bodyPr/>
          <a:lstStyle/>
          <a:p>
            <a:fld id="{8BB901E1-F78C-4EFD-A511-8FD5577C6F90}" type="slidenum">
              <a:rPr lang="it-IT" smtClean="0"/>
              <a:t>‹N›</a:t>
            </a:fld>
            <a:endParaRPr lang="it-IT"/>
          </a:p>
        </p:txBody>
      </p:sp>
    </p:spTree>
    <p:extLst>
      <p:ext uri="{BB962C8B-B14F-4D97-AF65-F5344CB8AC3E}">
        <p14:creationId xmlns:p14="http://schemas.microsoft.com/office/powerpoint/2010/main" val="3426218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AEC30C-926F-C381-B790-90E0C1160BB0}"/>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E21A2955-B56C-A689-5189-91D80FFB91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D6E3FB96-07E1-839C-D561-6DAE63690D97}"/>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BA78001D-15D2-9720-53FA-A51F83FD26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B80CD9D7-8328-533E-713A-5235EE84D15C}"/>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9652BA32-5B23-B61E-F70B-55D33A0CF7FF}"/>
              </a:ext>
            </a:extLst>
          </p:cNvPr>
          <p:cNvSpPr>
            <a:spLocks noGrp="1"/>
          </p:cNvSpPr>
          <p:nvPr>
            <p:ph type="dt" sz="half" idx="10"/>
          </p:nvPr>
        </p:nvSpPr>
        <p:spPr/>
        <p:txBody>
          <a:bodyPr/>
          <a:lstStyle/>
          <a:p>
            <a:fld id="{E583C120-C0AA-42A1-B80E-7D0183C2AA76}" type="datetimeFigureOut">
              <a:rPr lang="it-IT" smtClean="0"/>
              <a:t>23/05/2023</a:t>
            </a:fld>
            <a:endParaRPr lang="it-IT"/>
          </a:p>
        </p:txBody>
      </p:sp>
      <p:sp>
        <p:nvSpPr>
          <p:cNvPr id="8" name="Segnaposto piè di pagina 7">
            <a:extLst>
              <a:ext uri="{FF2B5EF4-FFF2-40B4-BE49-F238E27FC236}">
                <a16:creationId xmlns:a16="http://schemas.microsoft.com/office/drawing/2014/main" id="{C7783F77-9EDA-EEF4-42CA-355527D6096F}"/>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112D734B-1D19-0438-3FD8-7965F8EBF3E1}"/>
              </a:ext>
            </a:extLst>
          </p:cNvPr>
          <p:cNvSpPr>
            <a:spLocks noGrp="1"/>
          </p:cNvSpPr>
          <p:nvPr>
            <p:ph type="sldNum" sz="quarter" idx="12"/>
          </p:nvPr>
        </p:nvSpPr>
        <p:spPr/>
        <p:txBody>
          <a:bodyPr/>
          <a:lstStyle/>
          <a:p>
            <a:fld id="{8BB901E1-F78C-4EFD-A511-8FD5577C6F90}" type="slidenum">
              <a:rPr lang="it-IT" smtClean="0"/>
              <a:t>‹N›</a:t>
            </a:fld>
            <a:endParaRPr lang="it-IT"/>
          </a:p>
        </p:txBody>
      </p:sp>
    </p:spTree>
    <p:extLst>
      <p:ext uri="{BB962C8B-B14F-4D97-AF65-F5344CB8AC3E}">
        <p14:creationId xmlns:p14="http://schemas.microsoft.com/office/powerpoint/2010/main" val="39412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128B94-C7F8-F800-DAE8-E58AFEC1FFC2}"/>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9EF2A494-D0FE-E75F-D584-1533BE4A131D}"/>
              </a:ext>
            </a:extLst>
          </p:cNvPr>
          <p:cNvSpPr>
            <a:spLocks noGrp="1"/>
          </p:cNvSpPr>
          <p:nvPr>
            <p:ph type="dt" sz="half" idx="10"/>
          </p:nvPr>
        </p:nvSpPr>
        <p:spPr/>
        <p:txBody>
          <a:bodyPr/>
          <a:lstStyle/>
          <a:p>
            <a:fld id="{E583C120-C0AA-42A1-B80E-7D0183C2AA76}" type="datetimeFigureOut">
              <a:rPr lang="it-IT" smtClean="0"/>
              <a:t>23/05/2023</a:t>
            </a:fld>
            <a:endParaRPr lang="it-IT"/>
          </a:p>
        </p:txBody>
      </p:sp>
      <p:sp>
        <p:nvSpPr>
          <p:cNvPr id="4" name="Segnaposto piè di pagina 3">
            <a:extLst>
              <a:ext uri="{FF2B5EF4-FFF2-40B4-BE49-F238E27FC236}">
                <a16:creationId xmlns:a16="http://schemas.microsoft.com/office/drawing/2014/main" id="{53DC4833-3484-4CEE-8D0D-7AA836CFFE06}"/>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85F08550-A1D2-6590-86F4-46B5E581BF8C}"/>
              </a:ext>
            </a:extLst>
          </p:cNvPr>
          <p:cNvSpPr>
            <a:spLocks noGrp="1"/>
          </p:cNvSpPr>
          <p:nvPr>
            <p:ph type="sldNum" sz="quarter" idx="12"/>
          </p:nvPr>
        </p:nvSpPr>
        <p:spPr/>
        <p:txBody>
          <a:bodyPr/>
          <a:lstStyle/>
          <a:p>
            <a:fld id="{8BB901E1-F78C-4EFD-A511-8FD5577C6F90}" type="slidenum">
              <a:rPr lang="it-IT" smtClean="0"/>
              <a:t>‹N›</a:t>
            </a:fld>
            <a:endParaRPr lang="it-IT"/>
          </a:p>
        </p:txBody>
      </p:sp>
    </p:spTree>
    <p:extLst>
      <p:ext uri="{BB962C8B-B14F-4D97-AF65-F5344CB8AC3E}">
        <p14:creationId xmlns:p14="http://schemas.microsoft.com/office/powerpoint/2010/main" val="1068372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778A50FC-08F8-5E0F-90FF-E25EA54AA89B}"/>
              </a:ext>
            </a:extLst>
          </p:cNvPr>
          <p:cNvSpPr>
            <a:spLocks noGrp="1"/>
          </p:cNvSpPr>
          <p:nvPr>
            <p:ph type="dt" sz="half" idx="10"/>
          </p:nvPr>
        </p:nvSpPr>
        <p:spPr/>
        <p:txBody>
          <a:bodyPr/>
          <a:lstStyle/>
          <a:p>
            <a:fld id="{E583C120-C0AA-42A1-B80E-7D0183C2AA76}" type="datetimeFigureOut">
              <a:rPr lang="it-IT" smtClean="0"/>
              <a:t>23/05/2023</a:t>
            </a:fld>
            <a:endParaRPr lang="it-IT"/>
          </a:p>
        </p:txBody>
      </p:sp>
      <p:sp>
        <p:nvSpPr>
          <p:cNvPr id="3" name="Segnaposto piè di pagina 2">
            <a:extLst>
              <a:ext uri="{FF2B5EF4-FFF2-40B4-BE49-F238E27FC236}">
                <a16:creationId xmlns:a16="http://schemas.microsoft.com/office/drawing/2014/main" id="{5394E0B0-60D7-4F26-4F62-9ED752B8109D}"/>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6EC009FF-A65A-616D-053B-82474FE64C2A}"/>
              </a:ext>
            </a:extLst>
          </p:cNvPr>
          <p:cNvSpPr>
            <a:spLocks noGrp="1"/>
          </p:cNvSpPr>
          <p:nvPr>
            <p:ph type="sldNum" sz="quarter" idx="12"/>
          </p:nvPr>
        </p:nvSpPr>
        <p:spPr/>
        <p:txBody>
          <a:bodyPr/>
          <a:lstStyle/>
          <a:p>
            <a:fld id="{8BB901E1-F78C-4EFD-A511-8FD5577C6F90}" type="slidenum">
              <a:rPr lang="it-IT" smtClean="0"/>
              <a:t>‹N›</a:t>
            </a:fld>
            <a:endParaRPr lang="it-IT"/>
          </a:p>
        </p:txBody>
      </p:sp>
    </p:spTree>
    <p:extLst>
      <p:ext uri="{BB962C8B-B14F-4D97-AF65-F5344CB8AC3E}">
        <p14:creationId xmlns:p14="http://schemas.microsoft.com/office/powerpoint/2010/main" val="1742649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E7BE17-BD9C-108C-580B-3272B0B1345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C7B4EB3-49A4-EC7D-11E6-158AC25CF9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8474802F-EE36-751A-DFB3-721686639A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8ECB7251-A833-21BD-4365-847FD6E273F4}"/>
              </a:ext>
            </a:extLst>
          </p:cNvPr>
          <p:cNvSpPr>
            <a:spLocks noGrp="1"/>
          </p:cNvSpPr>
          <p:nvPr>
            <p:ph type="dt" sz="half" idx="10"/>
          </p:nvPr>
        </p:nvSpPr>
        <p:spPr/>
        <p:txBody>
          <a:bodyPr/>
          <a:lstStyle/>
          <a:p>
            <a:fld id="{E583C120-C0AA-42A1-B80E-7D0183C2AA76}" type="datetimeFigureOut">
              <a:rPr lang="it-IT" smtClean="0"/>
              <a:t>23/05/2023</a:t>
            </a:fld>
            <a:endParaRPr lang="it-IT"/>
          </a:p>
        </p:txBody>
      </p:sp>
      <p:sp>
        <p:nvSpPr>
          <p:cNvPr id="6" name="Segnaposto piè di pagina 5">
            <a:extLst>
              <a:ext uri="{FF2B5EF4-FFF2-40B4-BE49-F238E27FC236}">
                <a16:creationId xmlns:a16="http://schemas.microsoft.com/office/drawing/2014/main" id="{E362691F-6C0F-5997-E4E0-DC88AA34B4A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B25F84F-3066-D466-A372-55ADD0E4CB6D}"/>
              </a:ext>
            </a:extLst>
          </p:cNvPr>
          <p:cNvSpPr>
            <a:spLocks noGrp="1"/>
          </p:cNvSpPr>
          <p:nvPr>
            <p:ph type="sldNum" sz="quarter" idx="12"/>
          </p:nvPr>
        </p:nvSpPr>
        <p:spPr/>
        <p:txBody>
          <a:bodyPr/>
          <a:lstStyle/>
          <a:p>
            <a:fld id="{8BB901E1-F78C-4EFD-A511-8FD5577C6F90}" type="slidenum">
              <a:rPr lang="it-IT" smtClean="0"/>
              <a:t>‹N›</a:t>
            </a:fld>
            <a:endParaRPr lang="it-IT"/>
          </a:p>
        </p:txBody>
      </p:sp>
    </p:spTree>
    <p:extLst>
      <p:ext uri="{BB962C8B-B14F-4D97-AF65-F5344CB8AC3E}">
        <p14:creationId xmlns:p14="http://schemas.microsoft.com/office/powerpoint/2010/main" val="3772827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B3FFBD-593E-2D8C-EEB9-BFC1EC9EEA2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2527DDC8-12C7-CEE5-0E3D-5A8BD63001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7E5701B0-AF58-C6DA-F6E8-0055855A39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F2404C5-FA62-59E2-5EC0-D89C6E940E54}"/>
              </a:ext>
            </a:extLst>
          </p:cNvPr>
          <p:cNvSpPr>
            <a:spLocks noGrp="1"/>
          </p:cNvSpPr>
          <p:nvPr>
            <p:ph type="dt" sz="half" idx="10"/>
          </p:nvPr>
        </p:nvSpPr>
        <p:spPr/>
        <p:txBody>
          <a:bodyPr/>
          <a:lstStyle/>
          <a:p>
            <a:fld id="{E583C120-C0AA-42A1-B80E-7D0183C2AA76}" type="datetimeFigureOut">
              <a:rPr lang="it-IT" smtClean="0"/>
              <a:t>23/05/2023</a:t>
            </a:fld>
            <a:endParaRPr lang="it-IT"/>
          </a:p>
        </p:txBody>
      </p:sp>
      <p:sp>
        <p:nvSpPr>
          <p:cNvPr id="6" name="Segnaposto piè di pagina 5">
            <a:extLst>
              <a:ext uri="{FF2B5EF4-FFF2-40B4-BE49-F238E27FC236}">
                <a16:creationId xmlns:a16="http://schemas.microsoft.com/office/drawing/2014/main" id="{89B6292C-0745-1781-B189-30A1F918B6C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7B9A524-268F-C430-A38C-6793B00DD625}"/>
              </a:ext>
            </a:extLst>
          </p:cNvPr>
          <p:cNvSpPr>
            <a:spLocks noGrp="1"/>
          </p:cNvSpPr>
          <p:nvPr>
            <p:ph type="sldNum" sz="quarter" idx="12"/>
          </p:nvPr>
        </p:nvSpPr>
        <p:spPr/>
        <p:txBody>
          <a:bodyPr/>
          <a:lstStyle/>
          <a:p>
            <a:fld id="{8BB901E1-F78C-4EFD-A511-8FD5577C6F90}" type="slidenum">
              <a:rPr lang="it-IT" smtClean="0"/>
              <a:t>‹N›</a:t>
            </a:fld>
            <a:endParaRPr lang="it-IT"/>
          </a:p>
        </p:txBody>
      </p:sp>
    </p:spTree>
    <p:extLst>
      <p:ext uri="{BB962C8B-B14F-4D97-AF65-F5344CB8AC3E}">
        <p14:creationId xmlns:p14="http://schemas.microsoft.com/office/powerpoint/2010/main" val="721444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05E08122-DC6F-BF5E-924C-38AF0BCE40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346C81CE-1BF2-FEA9-C2BF-BFEC69C774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4B4960D-E824-BC46-2510-C73E7424E1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83C120-C0AA-42A1-B80E-7D0183C2AA76}" type="datetimeFigureOut">
              <a:rPr lang="it-IT" smtClean="0"/>
              <a:t>23/05/2023</a:t>
            </a:fld>
            <a:endParaRPr lang="it-IT"/>
          </a:p>
        </p:txBody>
      </p:sp>
      <p:sp>
        <p:nvSpPr>
          <p:cNvPr id="5" name="Segnaposto piè di pagina 4">
            <a:extLst>
              <a:ext uri="{FF2B5EF4-FFF2-40B4-BE49-F238E27FC236}">
                <a16:creationId xmlns:a16="http://schemas.microsoft.com/office/drawing/2014/main" id="{429F652B-21C4-A1F4-5645-604F1ACDB1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CCFDE8CB-EB11-62F3-F285-C067BF1C12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B901E1-F78C-4EFD-A511-8FD5577C6F90}" type="slidenum">
              <a:rPr lang="it-IT" smtClean="0"/>
              <a:t>‹N›</a:t>
            </a:fld>
            <a:endParaRPr lang="it-IT"/>
          </a:p>
        </p:txBody>
      </p:sp>
    </p:spTree>
    <p:extLst>
      <p:ext uri="{BB962C8B-B14F-4D97-AF65-F5344CB8AC3E}">
        <p14:creationId xmlns:p14="http://schemas.microsoft.com/office/powerpoint/2010/main" val="3517215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Immagine 2" descr="Immagine che contiene testo, clipart, schermata&#10;&#10;Descrizione generata automaticamente">
            <a:extLst>
              <a:ext uri="{FF2B5EF4-FFF2-40B4-BE49-F238E27FC236}">
                <a16:creationId xmlns:a16="http://schemas.microsoft.com/office/drawing/2014/main" id="{B9BFA103-0B7B-414C-46C9-8DF2921552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6108" y="1507236"/>
            <a:ext cx="8939784" cy="3843528"/>
          </a:xfrm>
          <a:prstGeom prst="rect">
            <a:avLst/>
          </a:prstGeom>
        </p:spPr>
      </p:pic>
      <p:pic>
        <p:nvPicPr>
          <p:cNvPr id="6" name="Immagine 5">
            <a:extLst>
              <a:ext uri="{FF2B5EF4-FFF2-40B4-BE49-F238E27FC236}">
                <a16:creationId xmlns:a16="http://schemas.microsoft.com/office/drawing/2014/main" id="{5925595C-B3A7-0BB5-5E4A-A2F5993C09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4786" y="5928472"/>
            <a:ext cx="4935690" cy="929528"/>
          </a:xfrm>
          <a:prstGeom prst="rect">
            <a:avLst/>
          </a:prstGeom>
        </p:spPr>
      </p:pic>
    </p:spTree>
    <p:extLst>
      <p:ext uri="{BB962C8B-B14F-4D97-AF65-F5344CB8AC3E}">
        <p14:creationId xmlns:p14="http://schemas.microsoft.com/office/powerpoint/2010/main" val="3305907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D97D38-F0DE-48D2-94A9-59E489C9AB32}"/>
              </a:ext>
            </a:extLst>
          </p:cNvPr>
          <p:cNvSpPr>
            <a:spLocks noGrp="1"/>
          </p:cNvSpPr>
          <p:nvPr>
            <p:ph type="title"/>
          </p:nvPr>
        </p:nvSpPr>
        <p:spPr>
          <a:xfrm>
            <a:off x="706474" y="901110"/>
            <a:ext cx="10566400" cy="1143000"/>
          </a:xfrm>
        </p:spPr>
        <p:txBody>
          <a:bodyPr>
            <a:normAutofit/>
          </a:bodyPr>
          <a:lstStyle/>
          <a:p>
            <a:r>
              <a:rPr lang="it-IT" dirty="0">
                <a:solidFill>
                  <a:srgbClr val="FF0000"/>
                </a:solidFill>
              </a:rPr>
              <a:t>1.1 Quadro normativo sintetico</a:t>
            </a:r>
          </a:p>
        </p:txBody>
      </p:sp>
      <p:sp>
        <p:nvSpPr>
          <p:cNvPr id="4" name="Segnaposto contenuto 3">
            <a:extLst>
              <a:ext uri="{FF2B5EF4-FFF2-40B4-BE49-F238E27FC236}">
                <a16:creationId xmlns:a16="http://schemas.microsoft.com/office/drawing/2014/main" id="{FE0CD01F-FDA6-47D0-9CD0-E418CD55F82C}"/>
              </a:ext>
            </a:extLst>
          </p:cNvPr>
          <p:cNvSpPr>
            <a:spLocks noGrp="1"/>
          </p:cNvSpPr>
          <p:nvPr>
            <p:ph sz="quarter" idx="13"/>
          </p:nvPr>
        </p:nvSpPr>
        <p:spPr>
          <a:xfrm>
            <a:off x="706474" y="2044110"/>
            <a:ext cx="10566400" cy="4114800"/>
          </a:xfrm>
        </p:spPr>
        <p:txBody>
          <a:bodyPr>
            <a:normAutofit/>
          </a:bodyPr>
          <a:lstStyle/>
          <a:p>
            <a:pPr marL="0" indent="0" algn="just">
              <a:buNone/>
            </a:pPr>
            <a:r>
              <a:rPr lang="it-IT" dirty="0"/>
              <a:t>Il superamento del rapporto di conflittualità tra il codice del Terzo settore e il codice dei contratti pubblici è stato messo in evidenza dal parere n. 802 del 3 maggio 2022 del Consiglio di Stato, secondo cui “</a:t>
            </a:r>
            <a:r>
              <a:rPr lang="it-IT" i="1" dirty="0"/>
              <a:t>La Sezione osserva che sia in sede legislativa che in sede di interpretazione giurisprudenziale emerge chiaramente una linea evolutiva della disciplina degli affidamenti dei servizi sociali che, </a:t>
            </a:r>
            <a:r>
              <a:rPr lang="it-IT" i="1" dirty="0">
                <a:solidFill>
                  <a:srgbClr val="FF0000"/>
                </a:solidFill>
              </a:rPr>
              <a:t>rispetto a una fase iniziale di forte attrazione nel sistema della concorrenza e del mercato, sembra ormai chiaramente orientata nella direzione del riconoscimento di ampi spazi di sottrazione a quell’ambito di disciplina</a:t>
            </a:r>
            <a:r>
              <a:rPr lang="it-IT" dirty="0"/>
              <a:t>”.</a:t>
            </a:r>
          </a:p>
          <a:p>
            <a:pPr marL="0" indent="0" algn="just">
              <a:buNone/>
            </a:pPr>
            <a:endParaRPr lang="it-IT" dirty="0"/>
          </a:p>
          <a:p>
            <a:pPr marL="0" indent="0" algn="just">
              <a:buNone/>
            </a:pPr>
            <a:endParaRPr lang="it-IT" dirty="0"/>
          </a:p>
          <a:p>
            <a:pPr marL="0" indent="0" algn="just">
              <a:buNone/>
            </a:pPr>
            <a:endParaRPr lang="it-IT" dirty="0"/>
          </a:p>
        </p:txBody>
      </p:sp>
    </p:spTree>
    <p:extLst>
      <p:ext uri="{BB962C8B-B14F-4D97-AF65-F5344CB8AC3E}">
        <p14:creationId xmlns:p14="http://schemas.microsoft.com/office/powerpoint/2010/main" val="1534800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FE0CD01F-FDA6-47D0-9CD0-E418CD55F82C}"/>
              </a:ext>
            </a:extLst>
          </p:cNvPr>
          <p:cNvSpPr>
            <a:spLocks noGrp="1"/>
          </p:cNvSpPr>
          <p:nvPr>
            <p:ph sz="quarter" idx="13"/>
          </p:nvPr>
        </p:nvSpPr>
        <p:spPr>
          <a:xfrm>
            <a:off x="716096" y="1057619"/>
            <a:ext cx="10556778" cy="5101291"/>
          </a:xfrm>
        </p:spPr>
        <p:txBody>
          <a:bodyPr>
            <a:normAutofit/>
          </a:bodyPr>
          <a:lstStyle/>
          <a:p>
            <a:pPr marL="0" indent="0" algn="just">
              <a:buNone/>
            </a:pPr>
            <a:r>
              <a:rPr lang="it-IT" dirty="0">
                <a:solidFill>
                  <a:srgbClr val="FF0000"/>
                </a:solidFill>
              </a:rPr>
              <a:t>La coprogettazione viene in sostanza considerata un procedimento amministrativo, che sfocerà in un accordo di collaborazione </a:t>
            </a:r>
            <a:r>
              <a:rPr lang="it-IT" dirty="0"/>
              <a:t>e rientra nella fattispecie dell’accordo procedimentale disciplinato dall’art. 11 della L. 241/1990, conclusivo del procedimento e sostitutivo del provvedimento finale. </a:t>
            </a:r>
          </a:p>
          <a:p>
            <a:pPr marL="0" indent="0" algn="just">
              <a:buNone/>
            </a:pPr>
            <a:r>
              <a:rPr lang="it-IT" dirty="0"/>
              <a:t>Tale accordo disciplinerà la gestione di tutte le risorse messe in campo sia dall’Amministrazione che dall’ente (o dagli enti) del Terzo settore, comprese quelle economiche: il finanziamento dell’ente pubblico sarà un co-finanziamento e sarà giuridicamente qualificato non come corrispettivo -altrimenti sarebbe assoggettato alla normativa sugli appalti - ma come </a:t>
            </a:r>
            <a:r>
              <a:rPr lang="it-IT" dirty="0">
                <a:solidFill>
                  <a:srgbClr val="FF0000"/>
                </a:solidFill>
              </a:rPr>
              <a:t>contributo</a:t>
            </a:r>
          </a:p>
          <a:p>
            <a:pPr marL="0" indent="0" algn="just">
              <a:buNone/>
            </a:pPr>
            <a:endParaRPr lang="it-IT" dirty="0"/>
          </a:p>
          <a:p>
            <a:pPr marL="0" indent="0" algn="just">
              <a:buNone/>
            </a:pPr>
            <a:endParaRPr lang="it-IT" dirty="0"/>
          </a:p>
        </p:txBody>
      </p:sp>
    </p:spTree>
    <p:extLst>
      <p:ext uri="{BB962C8B-B14F-4D97-AF65-F5344CB8AC3E}">
        <p14:creationId xmlns:p14="http://schemas.microsoft.com/office/powerpoint/2010/main" val="1077560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FE0CD01F-FDA6-47D0-9CD0-E418CD55F82C}"/>
              </a:ext>
            </a:extLst>
          </p:cNvPr>
          <p:cNvSpPr>
            <a:spLocks noGrp="1"/>
          </p:cNvSpPr>
          <p:nvPr>
            <p:ph sz="quarter" idx="13"/>
          </p:nvPr>
        </p:nvSpPr>
        <p:spPr>
          <a:xfrm>
            <a:off x="716096" y="1057619"/>
            <a:ext cx="10556778" cy="5101291"/>
          </a:xfrm>
        </p:spPr>
        <p:txBody>
          <a:bodyPr>
            <a:normAutofit/>
          </a:bodyPr>
          <a:lstStyle/>
          <a:p>
            <a:pPr marL="0" indent="0" algn="just">
              <a:buNone/>
            </a:pPr>
            <a:r>
              <a:rPr lang="it-IT" dirty="0"/>
              <a:t>Non si instaura quindi il rapporto sinallagmatico tipico dei contratti, non si va ad acquistare un servizio, ma si co-finanzia la realizzazione di un progetto condiviso. </a:t>
            </a:r>
          </a:p>
          <a:p>
            <a:pPr marL="0" indent="0" algn="just">
              <a:buNone/>
            </a:pPr>
            <a:r>
              <a:rPr lang="it-IT" dirty="0"/>
              <a:t>In ogni caso va garantito, sin dall’indizione dell’istruttoria pubblica per la scelta del soggetto o dei soggetti partecipanti alla coprogettazione, il rispetto dei principi elencati:</a:t>
            </a:r>
          </a:p>
          <a:p>
            <a:pPr marL="0" indent="0" algn="just">
              <a:buNone/>
            </a:pPr>
            <a:r>
              <a:rPr lang="it-IT" dirty="0">
                <a:solidFill>
                  <a:srgbClr val="FF0000"/>
                </a:solidFill>
              </a:rPr>
              <a:t>nell’art. 1 della L. 241/1990 </a:t>
            </a:r>
            <a:r>
              <a:rPr lang="it-IT" dirty="0"/>
              <a:t>(economicità, efficacia, imparzialità, pubblicità di trasparenza) e </a:t>
            </a:r>
          </a:p>
          <a:p>
            <a:pPr marL="0" indent="0" algn="just">
              <a:buNone/>
            </a:pPr>
            <a:r>
              <a:rPr lang="it-IT" dirty="0">
                <a:solidFill>
                  <a:srgbClr val="FF0000"/>
                </a:solidFill>
              </a:rPr>
              <a:t>nell’art. 12 della medesima legge</a:t>
            </a:r>
            <a:r>
              <a:rPr lang="it-IT" dirty="0"/>
              <a:t> (principio di </a:t>
            </a:r>
            <a:r>
              <a:rPr lang="it-IT" b="1" dirty="0">
                <a:effectLst>
                  <a:outerShdw blurRad="38100" dist="38100" dir="2700000" algn="tl">
                    <a:srgbClr val="000000">
                      <a:alpha val="43137"/>
                    </a:srgbClr>
                  </a:outerShdw>
                </a:effectLst>
              </a:rPr>
              <a:t>predeterminazione dei criteri per i provvedimenti attributivi di vantaggi econom</a:t>
            </a:r>
            <a:r>
              <a:rPr lang="it-IT" dirty="0"/>
              <a:t>ici), tutti espressione dell’art. 97 della Costituzione (imparzialità e buon andamento) e dei principi dell’Unione Europea.</a:t>
            </a:r>
          </a:p>
          <a:p>
            <a:pPr marL="0" indent="0" algn="just">
              <a:buNone/>
            </a:pPr>
            <a:endParaRPr lang="it-IT" dirty="0"/>
          </a:p>
        </p:txBody>
      </p:sp>
    </p:spTree>
    <p:extLst>
      <p:ext uri="{BB962C8B-B14F-4D97-AF65-F5344CB8AC3E}">
        <p14:creationId xmlns:p14="http://schemas.microsoft.com/office/powerpoint/2010/main" val="4024613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D97D38-F0DE-48D2-94A9-59E489C9AB32}"/>
              </a:ext>
            </a:extLst>
          </p:cNvPr>
          <p:cNvSpPr>
            <a:spLocks noGrp="1"/>
          </p:cNvSpPr>
          <p:nvPr>
            <p:ph type="title"/>
          </p:nvPr>
        </p:nvSpPr>
        <p:spPr>
          <a:xfrm>
            <a:off x="706474" y="901110"/>
            <a:ext cx="10566400" cy="1143000"/>
          </a:xfrm>
        </p:spPr>
        <p:txBody>
          <a:bodyPr>
            <a:normAutofit/>
          </a:bodyPr>
          <a:lstStyle/>
          <a:p>
            <a:r>
              <a:rPr lang="it-IT" dirty="0">
                <a:solidFill>
                  <a:srgbClr val="FF0000"/>
                </a:solidFill>
              </a:rPr>
              <a:t>1.1 Quadro normativo sintetico</a:t>
            </a:r>
          </a:p>
        </p:txBody>
      </p:sp>
      <p:sp>
        <p:nvSpPr>
          <p:cNvPr id="4" name="Segnaposto contenuto 3">
            <a:extLst>
              <a:ext uri="{FF2B5EF4-FFF2-40B4-BE49-F238E27FC236}">
                <a16:creationId xmlns:a16="http://schemas.microsoft.com/office/drawing/2014/main" id="{FE0CD01F-FDA6-47D0-9CD0-E418CD55F82C}"/>
              </a:ext>
            </a:extLst>
          </p:cNvPr>
          <p:cNvSpPr>
            <a:spLocks noGrp="1"/>
          </p:cNvSpPr>
          <p:nvPr>
            <p:ph sz="quarter" idx="13"/>
          </p:nvPr>
        </p:nvSpPr>
        <p:spPr>
          <a:xfrm>
            <a:off x="706474" y="2044110"/>
            <a:ext cx="10566400" cy="4114800"/>
          </a:xfrm>
        </p:spPr>
        <p:txBody>
          <a:bodyPr>
            <a:normAutofit/>
          </a:bodyPr>
          <a:lstStyle/>
          <a:p>
            <a:pPr marL="0" indent="0" algn="just">
              <a:buNone/>
            </a:pPr>
            <a:endParaRPr lang="it-IT" dirty="0"/>
          </a:p>
          <a:p>
            <a:pPr marL="0" indent="0" algn="just">
              <a:buNone/>
            </a:pPr>
            <a:endParaRPr lang="it-IT" dirty="0"/>
          </a:p>
          <a:p>
            <a:pPr marL="0" indent="0" algn="just">
              <a:buNone/>
            </a:pPr>
            <a:endParaRPr lang="it-IT" dirty="0"/>
          </a:p>
        </p:txBody>
      </p:sp>
      <p:pic>
        <p:nvPicPr>
          <p:cNvPr id="3" name="Immagine 2">
            <a:extLst>
              <a:ext uri="{FF2B5EF4-FFF2-40B4-BE49-F238E27FC236}">
                <a16:creationId xmlns:a16="http://schemas.microsoft.com/office/drawing/2014/main" id="{4DF14854-23CD-472A-BAC4-B165690D0CEA}"/>
              </a:ext>
            </a:extLst>
          </p:cNvPr>
          <p:cNvPicPr>
            <a:picLocks noChangeAspect="1"/>
          </p:cNvPicPr>
          <p:nvPr/>
        </p:nvPicPr>
        <p:blipFill>
          <a:blip r:embed="rId2"/>
          <a:stretch>
            <a:fillRect/>
          </a:stretch>
        </p:blipFill>
        <p:spPr>
          <a:xfrm>
            <a:off x="798807" y="1101528"/>
            <a:ext cx="10566400" cy="5263942"/>
          </a:xfrm>
          <a:prstGeom prst="rect">
            <a:avLst/>
          </a:prstGeom>
        </p:spPr>
      </p:pic>
    </p:spTree>
    <p:extLst>
      <p:ext uri="{BB962C8B-B14F-4D97-AF65-F5344CB8AC3E}">
        <p14:creationId xmlns:p14="http://schemas.microsoft.com/office/powerpoint/2010/main" val="2639567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D97D38-F0DE-48D2-94A9-59E489C9AB32}"/>
              </a:ext>
            </a:extLst>
          </p:cNvPr>
          <p:cNvSpPr>
            <a:spLocks noGrp="1"/>
          </p:cNvSpPr>
          <p:nvPr>
            <p:ph type="title"/>
          </p:nvPr>
        </p:nvSpPr>
        <p:spPr>
          <a:xfrm>
            <a:off x="706474" y="901110"/>
            <a:ext cx="10566400" cy="1143000"/>
          </a:xfrm>
        </p:spPr>
        <p:txBody>
          <a:bodyPr>
            <a:normAutofit/>
          </a:bodyPr>
          <a:lstStyle/>
          <a:p>
            <a:r>
              <a:rPr lang="it-IT" dirty="0">
                <a:solidFill>
                  <a:srgbClr val="FF0000"/>
                </a:solidFill>
              </a:rPr>
              <a:t>1.1 Quadro normativo sintetico</a:t>
            </a:r>
          </a:p>
        </p:txBody>
      </p:sp>
      <p:sp>
        <p:nvSpPr>
          <p:cNvPr id="4" name="Segnaposto contenuto 3">
            <a:extLst>
              <a:ext uri="{FF2B5EF4-FFF2-40B4-BE49-F238E27FC236}">
                <a16:creationId xmlns:a16="http://schemas.microsoft.com/office/drawing/2014/main" id="{FE0CD01F-FDA6-47D0-9CD0-E418CD55F82C}"/>
              </a:ext>
            </a:extLst>
          </p:cNvPr>
          <p:cNvSpPr>
            <a:spLocks noGrp="1"/>
          </p:cNvSpPr>
          <p:nvPr>
            <p:ph sz="quarter" idx="13"/>
          </p:nvPr>
        </p:nvSpPr>
        <p:spPr>
          <a:xfrm>
            <a:off x="706474" y="2044110"/>
            <a:ext cx="10566400" cy="4114800"/>
          </a:xfrm>
        </p:spPr>
        <p:txBody>
          <a:bodyPr>
            <a:normAutofit/>
          </a:bodyPr>
          <a:lstStyle/>
          <a:p>
            <a:pPr marL="0" indent="0" algn="just">
              <a:buNone/>
            </a:pPr>
            <a:r>
              <a:rPr lang="it-IT" dirty="0"/>
              <a:t>Interventi successivi:</a:t>
            </a:r>
          </a:p>
          <a:p>
            <a:pPr marL="0" indent="0" algn="just">
              <a:buNone/>
            </a:pPr>
            <a:endParaRPr lang="it-IT" dirty="0"/>
          </a:p>
          <a:p>
            <a:pPr marL="265113" indent="-265113" algn="just">
              <a:buNone/>
            </a:pPr>
            <a:r>
              <a:rPr lang="it-IT" dirty="0"/>
              <a:t>- Approvazione del DM n. 72/2021, recante “</a:t>
            </a:r>
            <a:r>
              <a:rPr lang="it-IT" i="1" dirty="0"/>
              <a:t>Linee guida sul rapporto tra pubbliche amministrazioni ed enti del Terzo settore negli articoli 55-57 del decreto legislativo n. 117/2017”;</a:t>
            </a:r>
          </a:p>
          <a:p>
            <a:pPr marL="265113" indent="-265113" algn="just">
              <a:buFontTx/>
              <a:buChar char="-"/>
            </a:pPr>
            <a:r>
              <a:rPr lang="it-IT" dirty="0"/>
              <a:t>Approvazione delle Linee Guida </a:t>
            </a:r>
            <a:r>
              <a:rPr lang="it-IT" dirty="0" err="1"/>
              <a:t>Anac</a:t>
            </a:r>
            <a:r>
              <a:rPr lang="it-IT" dirty="0"/>
              <a:t> n. 17 (Delibera n. 382 del 27 luglio 2022) sull’affidamento dei servizi sociali;</a:t>
            </a:r>
          </a:p>
          <a:p>
            <a:pPr marL="265113" indent="-265113" algn="just">
              <a:buFontTx/>
              <a:buChar char="-"/>
            </a:pPr>
            <a:r>
              <a:rPr lang="it-IT" dirty="0"/>
              <a:t>Art. 6 del Codice 2023.</a:t>
            </a:r>
          </a:p>
          <a:p>
            <a:pPr marL="0" indent="0" algn="just">
              <a:buNone/>
            </a:pPr>
            <a:endParaRPr lang="it-IT" dirty="0"/>
          </a:p>
          <a:p>
            <a:pPr marL="0" indent="0" algn="just">
              <a:buNone/>
            </a:pPr>
            <a:endParaRPr lang="it-IT" dirty="0"/>
          </a:p>
          <a:p>
            <a:pPr marL="0" indent="0" algn="just">
              <a:buNone/>
            </a:pPr>
            <a:endParaRPr lang="it-IT" dirty="0"/>
          </a:p>
        </p:txBody>
      </p:sp>
    </p:spTree>
    <p:extLst>
      <p:ext uri="{BB962C8B-B14F-4D97-AF65-F5344CB8AC3E}">
        <p14:creationId xmlns:p14="http://schemas.microsoft.com/office/powerpoint/2010/main" val="1142097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FE0CD01F-FDA6-47D0-9CD0-E418CD55F82C}"/>
              </a:ext>
            </a:extLst>
          </p:cNvPr>
          <p:cNvSpPr>
            <a:spLocks noGrp="1"/>
          </p:cNvSpPr>
          <p:nvPr>
            <p:ph sz="quarter" idx="13"/>
          </p:nvPr>
        </p:nvSpPr>
        <p:spPr>
          <a:xfrm>
            <a:off x="706474" y="966158"/>
            <a:ext cx="10566400" cy="5192752"/>
          </a:xfrm>
        </p:spPr>
        <p:txBody>
          <a:bodyPr>
            <a:normAutofit/>
          </a:bodyPr>
          <a:lstStyle/>
          <a:p>
            <a:pPr marL="0" indent="0" algn="just">
              <a:buNone/>
            </a:pPr>
            <a:r>
              <a:rPr lang="it-IT" dirty="0">
                <a:solidFill>
                  <a:srgbClr val="FF0000"/>
                </a:solidFill>
              </a:rPr>
              <a:t>Linee Guida </a:t>
            </a:r>
            <a:r>
              <a:rPr lang="it-IT" dirty="0" err="1">
                <a:solidFill>
                  <a:srgbClr val="FF0000"/>
                </a:solidFill>
              </a:rPr>
              <a:t>Anac</a:t>
            </a:r>
            <a:r>
              <a:rPr lang="it-IT" dirty="0">
                <a:solidFill>
                  <a:srgbClr val="FF0000"/>
                </a:solidFill>
              </a:rPr>
              <a:t> n. 17.</a:t>
            </a:r>
          </a:p>
          <a:p>
            <a:pPr marL="0" indent="0" algn="just">
              <a:buNone/>
            </a:pPr>
            <a:r>
              <a:rPr lang="it-IT" dirty="0" err="1">
                <a:solidFill>
                  <a:srgbClr val="FF0000"/>
                </a:solidFill>
              </a:rPr>
              <a:t>L’Anac</a:t>
            </a:r>
            <a:r>
              <a:rPr lang="it-IT" dirty="0">
                <a:solidFill>
                  <a:srgbClr val="FF0000"/>
                </a:solidFill>
              </a:rPr>
              <a:t> riconosce la «dicotomia» appalto/coprogettazione.</a:t>
            </a:r>
          </a:p>
          <a:p>
            <a:pPr marL="0" indent="0" algn="just">
              <a:buNone/>
            </a:pPr>
            <a:endParaRPr lang="it-IT" dirty="0"/>
          </a:p>
          <a:p>
            <a:pPr marL="0" indent="0" algn="just">
              <a:buNone/>
            </a:pPr>
            <a:r>
              <a:rPr lang="it-IT" sz="2200" dirty="0">
                <a:latin typeface="Titillium-Regular"/>
              </a:rPr>
              <a:t>Le </a:t>
            </a:r>
            <a:r>
              <a:rPr lang="it-IT" sz="2200" b="0" i="0" u="none" strike="noStrike" baseline="0" dirty="0">
                <a:latin typeface="Titillium-Regular"/>
              </a:rPr>
              <a:t>stazioni appaltanti possono decidere di ricorrere a forme di co-programmazione e/o di co-progettazione, qualora ritengano opportuno organizzare gli stessi avvalendosi della collaborazione degli Enti del terzo settore oppure di sottoscrivere convenzioni con gli Organismi individuati dall’articolo 56 del codice del Terzo settore (di seguito CTS). </a:t>
            </a:r>
          </a:p>
          <a:p>
            <a:pPr marL="0" indent="0" algn="just">
              <a:buNone/>
            </a:pPr>
            <a:r>
              <a:rPr lang="it-IT" sz="2200" b="0" i="0" u="none" strike="noStrike" baseline="0" dirty="0">
                <a:solidFill>
                  <a:srgbClr val="FF0000"/>
                </a:solidFill>
                <a:latin typeface="Titillium-Regular"/>
              </a:rPr>
              <a:t>La scelta tra le varie alternative possibili è effettuata dalle amministrazioni in considerazione della natura del servizio da svolgere, </a:t>
            </a:r>
            <a:r>
              <a:rPr lang="it-IT" sz="2200" b="0" i="0" u="none" strike="noStrike" baseline="0" dirty="0">
                <a:latin typeface="Titillium-Regular"/>
              </a:rPr>
              <a:t>delle finalità e degli obiettivi da perseguire, delle modalità di organizzazione delle attività e della possibilità/opportunità, da un lato, di coinvolgere attivamente gli operatori del settore nelle diverse fasi del procedimento di realizzazione del servizio e, dall’altro, di prevedere la compartecipazione dell’amministrazione allo svolgimento dello stesso.</a:t>
            </a:r>
            <a:endParaRPr lang="it-IT" sz="2200" dirty="0"/>
          </a:p>
          <a:p>
            <a:pPr marL="0" indent="0" algn="just">
              <a:buNone/>
            </a:pPr>
            <a:endParaRPr lang="it-IT" dirty="0"/>
          </a:p>
          <a:p>
            <a:pPr marL="0" indent="0" algn="just">
              <a:buNone/>
            </a:pPr>
            <a:endParaRPr lang="it-IT" dirty="0"/>
          </a:p>
          <a:p>
            <a:pPr marL="0" indent="0" algn="just">
              <a:buNone/>
            </a:pPr>
            <a:endParaRPr lang="it-IT" dirty="0"/>
          </a:p>
        </p:txBody>
      </p:sp>
    </p:spTree>
    <p:extLst>
      <p:ext uri="{BB962C8B-B14F-4D97-AF65-F5344CB8AC3E}">
        <p14:creationId xmlns:p14="http://schemas.microsoft.com/office/powerpoint/2010/main" val="947710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FE0CD01F-FDA6-47D0-9CD0-E418CD55F82C}"/>
              </a:ext>
            </a:extLst>
          </p:cNvPr>
          <p:cNvSpPr>
            <a:spLocks noGrp="1"/>
          </p:cNvSpPr>
          <p:nvPr>
            <p:ph sz="quarter" idx="13"/>
          </p:nvPr>
        </p:nvSpPr>
        <p:spPr>
          <a:xfrm>
            <a:off x="706474" y="966158"/>
            <a:ext cx="10566400" cy="5192752"/>
          </a:xfrm>
        </p:spPr>
        <p:txBody>
          <a:bodyPr>
            <a:normAutofit fontScale="92500" lnSpcReduction="20000"/>
          </a:bodyPr>
          <a:lstStyle/>
          <a:p>
            <a:pPr marL="0" indent="0" algn="just">
              <a:buNone/>
            </a:pPr>
            <a:r>
              <a:rPr lang="it-IT" dirty="0">
                <a:solidFill>
                  <a:srgbClr val="FF0000"/>
                </a:solidFill>
              </a:rPr>
              <a:t>Linee Guida </a:t>
            </a:r>
            <a:r>
              <a:rPr lang="it-IT" dirty="0" err="1">
                <a:solidFill>
                  <a:srgbClr val="FF0000"/>
                </a:solidFill>
              </a:rPr>
              <a:t>Anac</a:t>
            </a:r>
            <a:r>
              <a:rPr lang="it-IT" dirty="0">
                <a:solidFill>
                  <a:srgbClr val="FF0000"/>
                </a:solidFill>
              </a:rPr>
              <a:t> n. 17.</a:t>
            </a:r>
          </a:p>
          <a:p>
            <a:pPr marL="0" indent="0" algn="just">
              <a:buNone/>
            </a:pPr>
            <a:r>
              <a:rPr lang="it-IT" dirty="0" err="1">
                <a:solidFill>
                  <a:srgbClr val="FF0000"/>
                </a:solidFill>
              </a:rPr>
              <a:t>L’Anac</a:t>
            </a:r>
            <a:r>
              <a:rPr lang="it-IT" dirty="0">
                <a:solidFill>
                  <a:srgbClr val="FF0000"/>
                </a:solidFill>
              </a:rPr>
              <a:t> delinea le nuove fonti del sistema.</a:t>
            </a:r>
          </a:p>
          <a:p>
            <a:pPr marL="0" indent="0" algn="just">
              <a:buNone/>
            </a:pPr>
            <a:endParaRPr lang="it-IT" dirty="0">
              <a:solidFill>
                <a:srgbClr val="FF0000"/>
              </a:solidFill>
            </a:endParaRPr>
          </a:p>
          <a:p>
            <a:pPr marL="0" indent="0" algn="just">
              <a:buNone/>
            </a:pPr>
            <a:r>
              <a:rPr lang="it-IT" sz="2400" b="0" i="0" u="none" strike="noStrike" baseline="0" dirty="0">
                <a:latin typeface="Titillium-Regular"/>
              </a:rPr>
              <a:t>Le Linee Guida n. 17 </a:t>
            </a:r>
            <a:r>
              <a:rPr lang="it-IT" sz="2400" dirty="0">
                <a:latin typeface="Titillium-Regular"/>
              </a:rPr>
              <a:t>riguardano gli appalti e quindi </a:t>
            </a:r>
            <a:r>
              <a:rPr lang="it-IT" sz="2400" b="0" i="0" u="none" strike="noStrike" baseline="0" dirty="0">
                <a:latin typeface="Titillium-Regular"/>
              </a:rPr>
              <a:t>le procedure di affidamento assoggettate alle disposizioni del codice dei contratti pubblici. </a:t>
            </a:r>
          </a:p>
          <a:p>
            <a:pPr marL="0" indent="0" algn="just">
              <a:buNone/>
            </a:pPr>
            <a:r>
              <a:rPr lang="it-IT" sz="2400" b="0" i="0" u="none" strike="noStrike" baseline="0" dirty="0">
                <a:latin typeface="Titillium-Regular"/>
              </a:rPr>
              <a:t>Per quanto concerne gli istituti disciplinati dal CTS, </a:t>
            </a:r>
            <a:r>
              <a:rPr lang="it-IT" sz="2400" b="0" i="0" u="none" strike="noStrike" baseline="0" dirty="0" err="1">
                <a:solidFill>
                  <a:srgbClr val="FF0000"/>
                </a:solidFill>
                <a:latin typeface="Titillium-Regular"/>
              </a:rPr>
              <a:t>l’Anac</a:t>
            </a:r>
            <a:r>
              <a:rPr lang="it-IT" sz="2400" b="0" i="0" u="none" strike="noStrike" baseline="0" dirty="0">
                <a:solidFill>
                  <a:srgbClr val="FF0000"/>
                </a:solidFill>
                <a:latin typeface="Titillium-Regular"/>
              </a:rPr>
              <a:t> rimanda alle indicazioni fornite con Il decreto del Ministro del lavoro e delle politiche sociali n. 72 del 31/3/2021 </a:t>
            </a:r>
            <a:r>
              <a:rPr lang="it-IT" sz="2400" b="0" i="0" u="none" strike="noStrike" baseline="0" dirty="0">
                <a:latin typeface="Titillium-Regular"/>
              </a:rPr>
              <a:t>avente ad oggetto Le linee guida sul rapporto tra pubbliche amministrazioni ed enti del terzo settore negli articoli 55-57 del CTS. </a:t>
            </a:r>
          </a:p>
          <a:p>
            <a:pPr marL="0" indent="0" algn="just">
              <a:buNone/>
            </a:pPr>
            <a:r>
              <a:rPr lang="it-IT" sz="2400" b="0" i="0" u="none" strike="noStrike" baseline="0" dirty="0">
                <a:latin typeface="Titillium-Regular"/>
              </a:rPr>
              <a:t>Tale documento disciplina gli istituti della </a:t>
            </a:r>
            <a:r>
              <a:rPr lang="it-IT" sz="2400" b="0" i="0" u="none" strike="noStrike" baseline="0" dirty="0" err="1">
                <a:latin typeface="Titillium-Regular"/>
              </a:rPr>
              <a:t>coprogrammazione</a:t>
            </a:r>
            <a:r>
              <a:rPr lang="it-IT" sz="2400" b="0" i="0" u="none" strike="noStrike" baseline="0" dirty="0">
                <a:latin typeface="Titillium-Regular"/>
              </a:rPr>
              <a:t>, co-progettazione, le convenzioni con le organizzazioni di volontariato e le associazioni di promozione sociale, i trasporti sanitari di emergenza e urgenza. </a:t>
            </a:r>
          </a:p>
          <a:p>
            <a:pPr marL="0" indent="0" algn="just">
              <a:buNone/>
            </a:pPr>
            <a:r>
              <a:rPr lang="it-IT" sz="2400" b="0" i="0" u="none" strike="noStrike" baseline="0" dirty="0">
                <a:latin typeface="Titillium-Regular"/>
              </a:rPr>
              <a:t>Si ritiene che le indicazioni ivi contenute possano ispirare la redazione, da parte delle amministrazioni pubbliche, dei </a:t>
            </a:r>
            <a:r>
              <a:rPr lang="it-IT" sz="2400" b="1" i="0" u="none" strike="noStrike" baseline="0" dirty="0">
                <a:solidFill>
                  <a:srgbClr val="FF0000"/>
                </a:solidFill>
                <a:effectLst>
                  <a:outerShdw blurRad="38100" dist="38100" dir="2700000" algn="tl">
                    <a:srgbClr val="000000">
                      <a:alpha val="43137"/>
                    </a:srgbClr>
                  </a:outerShdw>
                </a:effectLst>
                <a:latin typeface="Titillium-Regular"/>
              </a:rPr>
              <a:t>regolamenti interni </a:t>
            </a:r>
            <a:r>
              <a:rPr lang="it-IT" sz="2400" b="0" i="0" u="none" strike="noStrike" baseline="0" dirty="0">
                <a:solidFill>
                  <a:srgbClr val="FF0000"/>
                </a:solidFill>
                <a:latin typeface="Titillium-Regular"/>
              </a:rPr>
              <a:t>che disciplinano le procedure di affidamento di servizi sociali esclusi ed estranei</a:t>
            </a:r>
            <a:r>
              <a:rPr lang="it-IT" sz="2400" b="0" i="0" u="none" strike="noStrike" baseline="0" dirty="0">
                <a:latin typeface="Titillium-Regular"/>
              </a:rPr>
              <a:t> dall’ambito di applicazione del codice e l’utilizzo degli istituti previsti dal CTS in base alla propria autonomia regolamentare e organizzativa.</a:t>
            </a:r>
            <a:endParaRPr lang="it-IT" sz="2400" dirty="0">
              <a:solidFill>
                <a:srgbClr val="FF0000"/>
              </a:solidFill>
            </a:endParaRPr>
          </a:p>
          <a:p>
            <a:pPr marL="0" indent="0" algn="just">
              <a:buNone/>
            </a:pPr>
            <a:endParaRPr lang="it-IT" dirty="0"/>
          </a:p>
          <a:p>
            <a:pPr marL="0" indent="0" algn="just">
              <a:buNone/>
            </a:pPr>
            <a:endParaRPr lang="it-IT" dirty="0"/>
          </a:p>
          <a:p>
            <a:pPr marL="0" indent="0" algn="just">
              <a:buNone/>
            </a:pPr>
            <a:endParaRPr lang="it-IT" dirty="0"/>
          </a:p>
          <a:p>
            <a:pPr marL="0" indent="0" algn="just">
              <a:buNone/>
            </a:pPr>
            <a:endParaRPr lang="it-IT" dirty="0"/>
          </a:p>
        </p:txBody>
      </p:sp>
    </p:spTree>
    <p:extLst>
      <p:ext uri="{BB962C8B-B14F-4D97-AF65-F5344CB8AC3E}">
        <p14:creationId xmlns:p14="http://schemas.microsoft.com/office/powerpoint/2010/main" val="4062433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FE0CD01F-FDA6-47D0-9CD0-E418CD55F82C}"/>
              </a:ext>
            </a:extLst>
          </p:cNvPr>
          <p:cNvSpPr>
            <a:spLocks noGrp="1"/>
          </p:cNvSpPr>
          <p:nvPr>
            <p:ph sz="quarter" idx="13"/>
          </p:nvPr>
        </p:nvSpPr>
        <p:spPr>
          <a:xfrm>
            <a:off x="706474" y="966158"/>
            <a:ext cx="10566400" cy="5192752"/>
          </a:xfrm>
        </p:spPr>
        <p:txBody>
          <a:bodyPr>
            <a:normAutofit/>
          </a:bodyPr>
          <a:lstStyle/>
          <a:p>
            <a:pPr marL="0" indent="0" algn="just">
              <a:buNone/>
            </a:pPr>
            <a:r>
              <a:rPr lang="it-IT" dirty="0">
                <a:solidFill>
                  <a:srgbClr val="FF0000"/>
                </a:solidFill>
              </a:rPr>
              <a:t>Linee Guida </a:t>
            </a:r>
            <a:r>
              <a:rPr lang="it-IT" dirty="0" err="1">
                <a:solidFill>
                  <a:srgbClr val="FF0000"/>
                </a:solidFill>
              </a:rPr>
              <a:t>Anac</a:t>
            </a:r>
            <a:r>
              <a:rPr lang="it-IT" dirty="0">
                <a:solidFill>
                  <a:srgbClr val="FF0000"/>
                </a:solidFill>
              </a:rPr>
              <a:t> n. 17.</a:t>
            </a:r>
          </a:p>
          <a:p>
            <a:pPr marL="0" indent="0" algn="just">
              <a:buNone/>
            </a:pPr>
            <a:endParaRPr lang="it-IT" dirty="0">
              <a:solidFill>
                <a:srgbClr val="FF0000"/>
              </a:solidFill>
            </a:endParaRPr>
          </a:p>
          <a:p>
            <a:pPr marL="0" indent="0" algn="just">
              <a:buNone/>
            </a:pPr>
            <a:r>
              <a:rPr lang="it-IT" dirty="0">
                <a:solidFill>
                  <a:srgbClr val="FF0000"/>
                </a:solidFill>
              </a:rPr>
              <a:t>Effetto pratico:</a:t>
            </a:r>
          </a:p>
          <a:p>
            <a:pPr marL="0" indent="0" algn="just">
              <a:buNone/>
            </a:pPr>
            <a:endParaRPr lang="it-IT" sz="2400" dirty="0">
              <a:solidFill>
                <a:srgbClr val="FF0000"/>
              </a:solidFill>
            </a:endParaRPr>
          </a:p>
          <a:p>
            <a:pPr marL="0" indent="0" algn="just">
              <a:buNone/>
            </a:pPr>
            <a:endParaRPr lang="it-IT" dirty="0"/>
          </a:p>
          <a:p>
            <a:pPr marL="0" indent="0" algn="just">
              <a:buNone/>
            </a:pPr>
            <a:endParaRPr lang="it-IT" dirty="0"/>
          </a:p>
          <a:p>
            <a:pPr marL="0" indent="0" algn="just">
              <a:buNone/>
            </a:pPr>
            <a:endParaRPr lang="it-IT" dirty="0"/>
          </a:p>
          <a:p>
            <a:pPr marL="0" indent="0" algn="just">
              <a:buNone/>
            </a:pPr>
            <a:endParaRPr lang="it-IT" dirty="0"/>
          </a:p>
        </p:txBody>
      </p:sp>
      <p:pic>
        <p:nvPicPr>
          <p:cNvPr id="3" name="Immagine 2">
            <a:extLst>
              <a:ext uri="{FF2B5EF4-FFF2-40B4-BE49-F238E27FC236}">
                <a16:creationId xmlns:a16="http://schemas.microsoft.com/office/drawing/2014/main" id="{B0A5D196-CBD6-FEB6-E3E6-D18FFB1869A3}"/>
              </a:ext>
            </a:extLst>
          </p:cNvPr>
          <p:cNvPicPr>
            <a:picLocks noChangeAspect="1"/>
          </p:cNvPicPr>
          <p:nvPr/>
        </p:nvPicPr>
        <p:blipFill>
          <a:blip r:embed="rId2"/>
          <a:stretch>
            <a:fillRect/>
          </a:stretch>
        </p:blipFill>
        <p:spPr>
          <a:xfrm>
            <a:off x="793631" y="2395675"/>
            <a:ext cx="10566400" cy="2074176"/>
          </a:xfrm>
          <a:prstGeom prst="rect">
            <a:avLst/>
          </a:prstGeom>
        </p:spPr>
      </p:pic>
    </p:spTree>
    <p:extLst>
      <p:ext uri="{BB962C8B-B14F-4D97-AF65-F5344CB8AC3E}">
        <p14:creationId xmlns:p14="http://schemas.microsoft.com/office/powerpoint/2010/main" val="1491854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FE0CD01F-FDA6-47D0-9CD0-E418CD55F82C}"/>
              </a:ext>
            </a:extLst>
          </p:cNvPr>
          <p:cNvSpPr>
            <a:spLocks noGrp="1"/>
          </p:cNvSpPr>
          <p:nvPr>
            <p:ph sz="quarter" idx="13"/>
          </p:nvPr>
        </p:nvSpPr>
        <p:spPr>
          <a:xfrm>
            <a:off x="706474" y="966158"/>
            <a:ext cx="10566400" cy="5192752"/>
          </a:xfrm>
        </p:spPr>
        <p:txBody>
          <a:bodyPr>
            <a:normAutofit/>
          </a:bodyPr>
          <a:lstStyle/>
          <a:p>
            <a:pPr marL="0" indent="0" algn="just">
              <a:buNone/>
            </a:pPr>
            <a:r>
              <a:rPr lang="it-IT" dirty="0">
                <a:solidFill>
                  <a:srgbClr val="FF0000"/>
                </a:solidFill>
              </a:rPr>
              <a:t>Linee Guida </a:t>
            </a:r>
            <a:r>
              <a:rPr lang="it-IT" dirty="0" err="1">
                <a:solidFill>
                  <a:srgbClr val="FF0000"/>
                </a:solidFill>
              </a:rPr>
              <a:t>Anac</a:t>
            </a:r>
            <a:r>
              <a:rPr lang="it-IT" dirty="0">
                <a:solidFill>
                  <a:srgbClr val="FF0000"/>
                </a:solidFill>
              </a:rPr>
              <a:t> n. 17.</a:t>
            </a:r>
          </a:p>
          <a:p>
            <a:pPr marL="0" indent="0" algn="just">
              <a:buNone/>
            </a:pPr>
            <a:endParaRPr lang="it-IT" dirty="0">
              <a:solidFill>
                <a:srgbClr val="FF0000"/>
              </a:solidFill>
            </a:endParaRPr>
          </a:p>
          <a:p>
            <a:pPr marL="0" indent="0" algn="just">
              <a:buNone/>
            </a:pPr>
            <a:r>
              <a:rPr lang="it-IT" dirty="0">
                <a:solidFill>
                  <a:srgbClr val="FF0000"/>
                </a:solidFill>
              </a:rPr>
              <a:t>Effetto pratico: la coprogettazione è un affidamento «estraneo»!</a:t>
            </a:r>
          </a:p>
          <a:p>
            <a:pPr marL="0" indent="0" algn="just">
              <a:buNone/>
            </a:pPr>
            <a:endParaRPr lang="it-IT" dirty="0">
              <a:solidFill>
                <a:srgbClr val="FF0000"/>
              </a:solidFill>
            </a:endParaRPr>
          </a:p>
          <a:p>
            <a:pPr marL="0" indent="0" algn="just">
              <a:buNone/>
            </a:pPr>
            <a:endParaRPr lang="it-IT" sz="2400" dirty="0">
              <a:solidFill>
                <a:srgbClr val="FF0000"/>
              </a:solidFill>
            </a:endParaRPr>
          </a:p>
          <a:p>
            <a:pPr marL="0" indent="0" algn="just">
              <a:buNone/>
            </a:pPr>
            <a:endParaRPr lang="it-IT" dirty="0"/>
          </a:p>
          <a:p>
            <a:pPr marL="0" indent="0" algn="just">
              <a:buNone/>
            </a:pPr>
            <a:endParaRPr lang="it-IT" dirty="0"/>
          </a:p>
          <a:p>
            <a:pPr marL="0" indent="0" algn="just">
              <a:buNone/>
            </a:pPr>
            <a:endParaRPr lang="it-IT" dirty="0"/>
          </a:p>
          <a:p>
            <a:pPr marL="0" indent="0" algn="just">
              <a:buNone/>
            </a:pPr>
            <a:endParaRPr lang="it-IT" dirty="0"/>
          </a:p>
        </p:txBody>
      </p:sp>
      <p:pic>
        <p:nvPicPr>
          <p:cNvPr id="5" name="Immagine 4">
            <a:extLst>
              <a:ext uri="{FF2B5EF4-FFF2-40B4-BE49-F238E27FC236}">
                <a16:creationId xmlns:a16="http://schemas.microsoft.com/office/drawing/2014/main" id="{73A43D2E-FA51-82A0-9969-D4D867F513F5}"/>
              </a:ext>
            </a:extLst>
          </p:cNvPr>
          <p:cNvPicPr>
            <a:picLocks noChangeAspect="1"/>
          </p:cNvPicPr>
          <p:nvPr/>
        </p:nvPicPr>
        <p:blipFill>
          <a:blip r:embed="rId2"/>
          <a:stretch>
            <a:fillRect/>
          </a:stretch>
        </p:blipFill>
        <p:spPr>
          <a:xfrm>
            <a:off x="680183" y="2586340"/>
            <a:ext cx="10592691" cy="2606761"/>
          </a:xfrm>
          <a:prstGeom prst="rect">
            <a:avLst/>
          </a:prstGeom>
        </p:spPr>
      </p:pic>
    </p:spTree>
    <p:extLst>
      <p:ext uri="{BB962C8B-B14F-4D97-AF65-F5344CB8AC3E}">
        <p14:creationId xmlns:p14="http://schemas.microsoft.com/office/powerpoint/2010/main" val="388903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FE0CD01F-FDA6-47D0-9CD0-E418CD55F82C}"/>
              </a:ext>
            </a:extLst>
          </p:cNvPr>
          <p:cNvSpPr>
            <a:spLocks noGrp="1"/>
          </p:cNvSpPr>
          <p:nvPr>
            <p:ph sz="quarter" idx="13"/>
          </p:nvPr>
        </p:nvSpPr>
        <p:spPr>
          <a:xfrm>
            <a:off x="706474" y="966158"/>
            <a:ext cx="10566400" cy="5192752"/>
          </a:xfrm>
        </p:spPr>
        <p:txBody>
          <a:bodyPr>
            <a:normAutofit/>
          </a:bodyPr>
          <a:lstStyle/>
          <a:p>
            <a:pPr marL="0" indent="0" algn="just">
              <a:buNone/>
            </a:pPr>
            <a:r>
              <a:rPr lang="it-IT" dirty="0">
                <a:solidFill>
                  <a:srgbClr val="FF0000"/>
                </a:solidFill>
              </a:rPr>
              <a:t>Linee Guida </a:t>
            </a:r>
            <a:r>
              <a:rPr lang="it-IT" dirty="0" err="1">
                <a:solidFill>
                  <a:srgbClr val="FF0000"/>
                </a:solidFill>
              </a:rPr>
              <a:t>Anac</a:t>
            </a:r>
            <a:r>
              <a:rPr lang="it-IT" dirty="0">
                <a:solidFill>
                  <a:srgbClr val="FF0000"/>
                </a:solidFill>
              </a:rPr>
              <a:t> n. 17.</a:t>
            </a:r>
          </a:p>
          <a:p>
            <a:pPr marL="0" indent="0" algn="just">
              <a:buNone/>
            </a:pPr>
            <a:r>
              <a:rPr lang="it-IT" dirty="0">
                <a:solidFill>
                  <a:srgbClr val="FF0000"/>
                </a:solidFill>
              </a:rPr>
              <a:t>Effetto pratico: le norme concretamente applicabili</a:t>
            </a:r>
          </a:p>
          <a:p>
            <a:pPr marL="0" indent="0" algn="just">
              <a:buNone/>
            </a:pPr>
            <a:endParaRPr lang="it-IT" dirty="0">
              <a:solidFill>
                <a:srgbClr val="FF0000"/>
              </a:solidFill>
            </a:endParaRPr>
          </a:p>
          <a:p>
            <a:pPr marL="0" indent="0" algn="just">
              <a:buNone/>
            </a:pPr>
            <a:endParaRPr lang="it-IT" sz="2400" dirty="0">
              <a:solidFill>
                <a:srgbClr val="FF0000"/>
              </a:solidFill>
            </a:endParaRPr>
          </a:p>
          <a:p>
            <a:pPr marL="0" indent="0" algn="just">
              <a:buNone/>
            </a:pPr>
            <a:endParaRPr lang="it-IT" dirty="0"/>
          </a:p>
          <a:p>
            <a:pPr marL="0" indent="0" algn="just">
              <a:buNone/>
            </a:pPr>
            <a:endParaRPr lang="it-IT" dirty="0"/>
          </a:p>
          <a:p>
            <a:pPr marL="0" indent="0" algn="just">
              <a:buNone/>
            </a:pPr>
            <a:endParaRPr lang="it-IT" dirty="0"/>
          </a:p>
          <a:p>
            <a:pPr marL="0" indent="0" algn="just">
              <a:buNone/>
            </a:pPr>
            <a:endParaRPr lang="it-IT" dirty="0"/>
          </a:p>
        </p:txBody>
      </p:sp>
      <p:pic>
        <p:nvPicPr>
          <p:cNvPr id="3" name="Immagine 2">
            <a:extLst>
              <a:ext uri="{FF2B5EF4-FFF2-40B4-BE49-F238E27FC236}">
                <a16:creationId xmlns:a16="http://schemas.microsoft.com/office/drawing/2014/main" id="{86BCF9C8-F14E-1AEA-2D9C-CEFEE4907F7D}"/>
              </a:ext>
            </a:extLst>
          </p:cNvPr>
          <p:cNvPicPr>
            <a:picLocks noChangeAspect="1"/>
          </p:cNvPicPr>
          <p:nvPr/>
        </p:nvPicPr>
        <p:blipFill>
          <a:blip r:embed="rId2"/>
          <a:stretch>
            <a:fillRect/>
          </a:stretch>
        </p:blipFill>
        <p:spPr>
          <a:xfrm>
            <a:off x="389728" y="2133355"/>
            <a:ext cx="11412543" cy="3505689"/>
          </a:xfrm>
          <a:prstGeom prst="rect">
            <a:avLst/>
          </a:prstGeom>
        </p:spPr>
      </p:pic>
    </p:spTree>
    <p:extLst>
      <p:ext uri="{BB962C8B-B14F-4D97-AF65-F5344CB8AC3E}">
        <p14:creationId xmlns:p14="http://schemas.microsoft.com/office/powerpoint/2010/main" val="1128554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numero diapositiva 1">
            <a:extLst>
              <a:ext uri="{FF2B5EF4-FFF2-40B4-BE49-F238E27FC236}">
                <a16:creationId xmlns:a16="http://schemas.microsoft.com/office/drawing/2014/main" id="{7089FDBE-72CD-45BC-BA08-12D39601C356}"/>
              </a:ext>
            </a:extLst>
          </p:cNvPr>
          <p:cNvSpPr txBox="1">
            <a:spLocks/>
          </p:cNvSpPr>
          <p:nvPr/>
        </p:nvSpPr>
        <p:spPr>
          <a:xfrm>
            <a:off x="8610600" y="6377890"/>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t-IT" sz="1200" dirty="0"/>
          </a:p>
        </p:txBody>
      </p:sp>
      <p:sp>
        <p:nvSpPr>
          <p:cNvPr id="11" name="Segnaposto contenuto 3">
            <a:extLst>
              <a:ext uri="{FF2B5EF4-FFF2-40B4-BE49-F238E27FC236}">
                <a16:creationId xmlns:a16="http://schemas.microsoft.com/office/drawing/2014/main" id="{EE660853-12A3-41D9-85EE-7DF930FCEA22}"/>
              </a:ext>
            </a:extLst>
          </p:cNvPr>
          <p:cNvSpPr txBox="1">
            <a:spLocks/>
          </p:cNvSpPr>
          <p:nvPr/>
        </p:nvSpPr>
        <p:spPr>
          <a:xfrm>
            <a:off x="1173193" y="741871"/>
            <a:ext cx="10515599" cy="53742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spcAft>
                <a:spcPts val="600"/>
              </a:spcAft>
              <a:buClr>
                <a:schemeClr val="accent1">
                  <a:lumMod val="50000"/>
                </a:schemeClr>
              </a:buClr>
              <a:buNone/>
            </a:pPr>
            <a:endParaRPr lang="it-IT" sz="2200" b="1" dirty="0">
              <a:latin typeface="Calibri Light" panose="020F0302020204030204" pitchFamily="34" charset="0"/>
            </a:endParaRPr>
          </a:p>
          <a:p>
            <a:pPr>
              <a:spcBef>
                <a:spcPts val="0"/>
              </a:spcBef>
              <a:spcAft>
                <a:spcPts val="600"/>
              </a:spcAft>
              <a:buClr>
                <a:schemeClr val="accent1">
                  <a:lumMod val="50000"/>
                </a:schemeClr>
              </a:buClr>
              <a:buFont typeface="Wingdings" panose="05000000000000000000" pitchFamily="2" charset="2"/>
              <a:buChar char="q"/>
            </a:pPr>
            <a:endParaRPr lang="it-IT" sz="2200" dirty="0">
              <a:solidFill>
                <a:schemeClr val="accent1">
                  <a:lumMod val="50000"/>
                </a:schemeClr>
              </a:solidFill>
              <a:latin typeface="Calibri Light" panose="020F0302020204030204" pitchFamily="34" charset="0"/>
            </a:endParaRPr>
          </a:p>
        </p:txBody>
      </p:sp>
      <p:sp>
        <p:nvSpPr>
          <p:cNvPr id="7" name="Segnaposto contenuto 3">
            <a:extLst>
              <a:ext uri="{FF2B5EF4-FFF2-40B4-BE49-F238E27FC236}">
                <a16:creationId xmlns:a16="http://schemas.microsoft.com/office/drawing/2014/main" id="{12B4425E-70FA-4AAD-A5CD-B876ECBA3E99}"/>
              </a:ext>
            </a:extLst>
          </p:cNvPr>
          <p:cNvSpPr txBox="1">
            <a:spLocks/>
          </p:cNvSpPr>
          <p:nvPr/>
        </p:nvSpPr>
        <p:spPr>
          <a:xfrm>
            <a:off x="838199" y="1294410"/>
            <a:ext cx="10431484" cy="4908582"/>
          </a:xfrm>
          <a:prstGeom prst="rect">
            <a:avLst/>
          </a:prstGeom>
        </p:spPr>
        <p:txBody>
          <a:bodyPr>
            <a:normAutofit fontScale="975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just">
              <a:buNone/>
            </a:pPr>
            <a:endParaRPr lang="it-IT" dirty="0"/>
          </a:p>
          <a:p>
            <a:pPr marL="0" indent="0" algn="just">
              <a:buNone/>
            </a:pPr>
            <a:r>
              <a:rPr lang="it-IT" b="1" dirty="0">
                <a:solidFill>
                  <a:srgbClr val="FF0000"/>
                </a:solidFill>
              </a:rPr>
              <a:t>1.</a:t>
            </a:r>
            <a:r>
              <a:rPr lang="it-IT" dirty="0">
                <a:solidFill>
                  <a:srgbClr val="FF0000"/>
                </a:solidFill>
              </a:rPr>
              <a:t> La coprogettazione e il Codice dei Contratti:</a:t>
            </a:r>
          </a:p>
          <a:p>
            <a:pPr marL="0" indent="0" algn="just">
              <a:buNone/>
            </a:pPr>
            <a:r>
              <a:rPr lang="it-IT" dirty="0"/>
              <a:t>     </a:t>
            </a:r>
            <a:r>
              <a:rPr lang="it-IT" b="1" dirty="0"/>
              <a:t>1.1</a:t>
            </a:r>
            <a:r>
              <a:rPr lang="it-IT" dirty="0"/>
              <a:t> I servizi sociali tra appalto e coprogettazione: quadro normativo sintetico;</a:t>
            </a:r>
          </a:p>
          <a:p>
            <a:pPr marL="0" indent="0" algn="just">
              <a:buNone/>
            </a:pPr>
            <a:r>
              <a:rPr lang="it-IT" dirty="0"/>
              <a:t>     </a:t>
            </a:r>
            <a:r>
              <a:rPr lang="it-IT" b="1" dirty="0"/>
              <a:t>1.2</a:t>
            </a:r>
            <a:r>
              <a:rPr lang="it-IT" dirty="0"/>
              <a:t> La coprogettazione e il nuovo Codice appalti: alla ricerca di un equilibrio;</a:t>
            </a:r>
          </a:p>
          <a:p>
            <a:pPr marL="0" indent="0" algn="just">
              <a:buNone/>
            </a:pPr>
            <a:r>
              <a:rPr lang="it-IT" dirty="0"/>
              <a:t>     </a:t>
            </a:r>
            <a:r>
              <a:rPr lang="it-IT" b="1" dirty="0"/>
              <a:t>1.3</a:t>
            </a:r>
            <a:r>
              <a:rPr lang="it-IT" dirty="0"/>
              <a:t> Le fasi salienti della coprogettazione nelle Linee Guida;</a:t>
            </a:r>
          </a:p>
          <a:p>
            <a:pPr marL="0" indent="0" algn="just">
              <a:buNone/>
            </a:pPr>
            <a:r>
              <a:rPr lang="it-IT" dirty="0"/>
              <a:t>     </a:t>
            </a:r>
            <a:r>
              <a:rPr lang="it-IT" b="1" dirty="0"/>
              <a:t>1.4 </a:t>
            </a:r>
            <a:r>
              <a:rPr lang="it-IT" dirty="0"/>
              <a:t>Casistica</a:t>
            </a:r>
          </a:p>
          <a:p>
            <a:pPr marL="0" indent="0" algn="just">
              <a:buNone/>
            </a:pPr>
            <a:endParaRPr lang="it-IT" dirty="0"/>
          </a:p>
          <a:p>
            <a:pPr marL="0" indent="0" algn="just">
              <a:buNone/>
            </a:pPr>
            <a:r>
              <a:rPr lang="it-IT" b="1" dirty="0">
                <a:solidFill>
                  <a:srgbClr val="FF0000"/>
                </a:solidFill>
              </a:rPr>
              <a:t>2. </a:t>
            </a:r>
            <a:r>
              <a:rPr lang="it-IT" dirty="0">
                <a:solidFill>
                  <a:srgbClr val="FF0000"/>
                </a:solidFill>
              </a:rPr>
              <a:t>Focus su affidamento di lavori di manutenzione.</a:t>
            </a:r>
          </a:p>
          <a:p>
            <a:pPr marL="0" indent="0" algn="just">
              <a:buNone/>
            </a:pPr>
            <a:endParaRPr lang="it-IT" dirty="0"/>
          </a:p>
        </p:txBody>
      </p:sp>
      <p:sp>
        <p:nvSpPr>
          <p:cNvPr id="9" name="Titolo 1">
            <a:extLst>
              <a:ext uri="{FF2B5EF4-FFF2-40B4-BE49-F238E27FC236}">
                <a16:creationId xmlns:a16="http://schemas.microsoft.com/office/drawing/2014/main" id="{F675F404-37AF-4245-A6A5-822F9C20B1C5}"/>
              </a:ext>
            </a:extLst>
          </p:cNvPr>
          <p:cNvSpPr txBox="1">
            <a:spLocks/>
          </p:cNvSpPr>
          <p:nvPr/>
        </p:nvSpPr>
        <p:spPr>
          <a:xfrm>
            <a:off x="1191995" y="553937"/>
            <a:ext cx="7924800" cy="854075"/>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3600" b="1" dirty="0"/>
              <a:t>          </a:t>
            </a:r>
            <a:r>
              <a:rPr lang="it-IT" sz="3600" b="1" dirty="0">
                <a:solidFill>
                  <a:srgbClr val="FF0000"/>
                </a:solidFill>
              </a:rPr>
              <a:t>ARGOMENTI</a:t>
            </a:r>
            <a:r>
              <a:rPr lang="it-IT" b="1" dirty="0">
                <a:solidFill>
                  <a:srgbClr val="FF0000"/>
                </a:solidFill>
              </a:rPr>
              <a:t>	</a:t>
            </a:r>
          </a:p>
        </p:txBody>
      </p:sp>
    </p:spTree>
    <p:extLst>
      <p:ext uri="{BB962C8B-B14F-4D97-AF65-F5344CB8AC3E}">
        <p14:creationId xmlns:p14="http://schemas.microsoft.com/office/powerpoint/2010/main" val="4257223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D97D38-F0DE-48D2-94A9-59E489C9AB32}"/>
              </a:ext>
            </a:extLst>
          </p:cNvPr>
          <p:cNvSpPr>
            <a:spLocks noGrp="1"/>
          </p:cNvSpPr>
          <p:nvPr>
            <p:ph type="title"/>
          </p:nvPr>
        </p:nvSpPr>
        <p:spPr>
          <a:xfrm>
            <a:off x="706474" y="901110"/>
            <a:ext cx="10566400" cy="1143000"/>
          </a:xfrm>
        </p:spPr>
        <p:txBody>
          <a:bodyPr>
            <a:normAutofit/>
          </a:bodyPr>
          <a:lstStyle/>
          <a:p>
            <a:r>
              <a:rPr lang="it-IT" dirty="0">
                <a:solidFill>
                  <a:srgbClr val="FF0000"/>
                </a:solidFill>
              </a:rPr>
              <a:t>1.2. La </a:t>
            </a:r>
            <a:r>
              <a:rPr lang="it-IT" dirty="0" err="1">
                <a:solidFill>
                  <a:srgbClr val="FF0000"/>
                </a:solidFill>
              </a:rPr>
              <a:t>coprogrammazione</a:t>
            </a:r>
            <a:r>
              <a:rPr lang="it-IT" dirty="0">
                <a:solidFill>
                  <a:srgbClr val="FF0000"/>
                </a:solidFill>
              </a:rPr>
              <a:t> nel Nuovo Codice.</a:t>
            </a:r>
          </a:p>
        </p:txBody>
      </p:sp>
      <p:sp>
        <p:nvSpPr>
          <p:cNvPr id="4" name="Segnaposto contenuto 3">
            <a:extLst>
              <a:ext uri="{FF2B5EF4-FFF2-40B4-BE49-F238E27FC236}">
                <a16:creationId xmlns:a16="http://schemas.microsoft.com/office/drawing/2014/main" id="{FE0CD01F-FDA6-47D0-9CD0-E418CD55F82C}"/>
              </a:ext>
            </a:extLst>
          </p:cNvPr>
          <p:cNvSpPr>
            <a:spLocks noGrp="1"/>
          </p:cNvSpPr>
          <p:nvPr>
            <p:ph sz="quarter" idx="13"/>
          </p:nvPr>
        </p:nvSpPr>
        <p:spPr>
          <a:xfrm>
            <a:off x="706474" y="2044109"/>
            <a:ext cx="10852922" cy="4330811"/>
          </a:xfrm>
        </p:spPr>
        <p:txBody>
          <a:bodyPr>
            <a:normAutofit fontScale="77500" lnSpcReduction="20000"/>
          </a:bodyPr>
          <a:lstStyle/>
          <a:p>
            <a:pPr marL="0" indent="0" algn="just">
              <a:buNone/>
            </a:pPr>
            <a:r>
              <a:rPr lang="it-IT" dirty="0"/>
              <a:t>Nuovo Codice 2023: </a:t>
            </a:r>
            <a:r>
              <a:rPr lang="it-IT" dirty="0" err="1"/>
              <a:t>D.Lgs.</a:t>
            </a:r>
            <a:r>
              <a:rPr lang="it-IT" dirty="0"/>
              <a:t> n. 36/2023. </a:t>
            </a:r>
            <a:r>
              <a:rPr lang="it-IT" b="1" dirty="0">
                <a:solidFill>
                  <a:srgbClr val="FF0000"/>
                </a:solidFill>
                <a:effectLst>
                  <a:outerShdw blurRad="38100" dist="38100" dir="2700000" algn="tl">
                    <a:srgbClr val="000000">
                      <a:alpha val="43137"/>
                    </a:srgbClr>
                  </a:outerShdw>
                </a:effectLst>
              </a:rPr>
              <a:t>Conferma della «estraneità» degli affidamenti</a:t>
            </a:r>
            <a:r>
              <a:rPr lang="it-IT" dirty="0"/>
              <a:t>.</a:t>
            </a:r>
          </a:p>
          <a:p>
            <a:pPr marL="0" indent="0" algn="just">
              <a:buNone/>
            </a:pPr>
            <a:r>
              <a:rPr lang="it-IT" dirty="0"/>
              <a:t>Il rapporto Codice appalti/Affidamenti in base a Codice Terzo settore è collocato nei più importanti principi generali all’art. 6:</a:t>
            </a:r>
          </a:p>
          <a:p>
            <a:pPr algn="l"/>
            <a:r>
              <a:rPr lang="it-IT" b="1" i="0" dirty="0">
                <a:solidFill>
                  <a:srgbClr val="000000"/>
                </a:solidFill>
                <a:effectLst/>
                <a:latin typeface="Calibri" panose="020F0502020204030204" pitchFamily="34" charset="0"/>
              </a:rPr>
              <a:t>Art. 6. (Principi di solidarietà e di sussidiarietà orizzontale. Rapporti con gli enti del Terzo settore)</a:t>
            </a:r>
            <a:endParaRPr lang="it-IT" b="0" i="0" dirty="0">
              <a:solidFill>
                <a:srgbClr val="000000"/>
              </a:solidFill>
              <a:effectLst/>
              <a:latin typeface="Times New Roman" panose="02020603050405020304" pitchFamily="18" charset="0"/>
            </a:endParaRPr>
          </a:p>
          <a:p>
            <a:pPr marL="0" indent="0" algn="just">
              <a:buNone/>
            </a:pPr>
            <a:r>
              <a:rPr lang="it-IT" b="0" i="0" dirty="0">
                <a:solidFill>
                  <a:srgbClr val="000000"/>
                </a:solidFill>
                <a:effectLst/>
                <a:latin typeface="Calibri" panose="020F0502020204030204" pitchFamily="34" charset="0"/>
              </a:rPr>
              <a:t>1. In attuazione dei principi di solidarietà sociale e di sussidiarietà orizzontale, la pubblica amministrazione può apprestare, in relazione </a:t>
            </a:r>
            <a:r>
              <a:rPr lang="it-IT" b="1" i="0" u="sng" dirty="0">
                <a:solidFill>
                  <a:srgbClr val="FF0000"/>
                </a:solidFill>
                <a:effectLst>
                  <a:outerShdw blurRad="38100" dist="38100" dir="2700000" algn="tl">
                    <a:srgbClr val="000000">
                      <a:alpha val="43137"/>
                    </a:srgbClr>
                  </a:outerShdw>
                </a:effectLst>
                <a:latin typeface="Calibri" panose="020F0502020204030204" pitchFamily="34" charset="0"/>
              </a:rPr>
              <a:t>ad attività a spiccata valenza sociale</a:t>
            </a:r>
            <a:r>
              <a:rPr lang="it-IT" b="0" i="0" dirty="0">
                <a:solidFill>
                  <a:srgbClr val="000000"/>
                </a:solidFill>
                <a:effectLst/>
                <a:latin typeface="Calibri" panose="020F0502020204030204" pitchFamily="34" charset="0"/>
              </a:rPr>
              <a:t>, modelli organizzativi di amministrazione condivisa, privi di rapporti sinallagmatici, fondati sulla condivisione della funzione amministrativa gli enti del Terzo settore di cui al codice del Terzo settore di cui al decreto legislativo 3 luglio 2017, n. 117, sempre che gli stessi i contribuiscano al perseguimento delle finalità sociali in condizioni di pari trattamento, in modo effettivo e trasparente e in base al principio del risultato. </a:t>
            </a:r>
            <a:r>
              <a:rPr lang="it-IT" b="0" i="0" dirty="0">
                <a:solidFill>
                  <a:srgbClr val="FF0000"/>
                </a:solidFill>
                <a:effectLst/>
                <a:latin typeface="Calibri" panose="020F0502020204030204" pitchFamily="34" charset="0"/>
              </a:rPr>
              <a:t>Non rientrano nel campo di applicazione del presente codice gli istituti disciplinati dal Titolo VII del codice del Terzo settore, di cui al decreto legislativo n. 117 del 2017.</a:t>
            </a:r>
            <a:endParaRPr lang="it-IT" b="0" i="0" dirty="0">
              <a:solidFill>
                <a:srgbClr val="FF0000"/>
              </a:solidFill>
              <a:effectLst/>
              <a:latin typeface="Times New Roman" panose="02020603050405020304" pitchFamily="18" charset="0"/>
            </a:endParaRPr>
          </a:p>
          <a:p>
            <a:pPr marL="0" indent="0" algn="just">
              <a:buNone/>
            </a:pPr>
            <a:endParaRPr lang="it-IT" dirty="0"/>
          </a:p>
        </p:txBody>
      </p:sp>
    </p:spTree>
    <p:extLst>
      <p:ext uri="{BB962C8B-B14F-4D97-AF65-F5344CB8AC3E}">
        <p14:creationId xmlns:p14="http://schemas.microsoft.com/office/powerpoint/2010/main" val="3078527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D97D38-F0DE-48D2-94A9-59E489C9AB32}"/>
              </a:ext>
            </a:extLst>
          </p:cNvPr>
          <p:cNvSpPr>
            <a:spLocks noGrp="1"/>
          </p:cNvSpPr>
          <p:nvPr>
            <p:ph type="title"/>
          </p:nvPr>
        </p:nvSpPr>
        <p:spPr>
          <a:xfrm>
            <a:off x="706474" y="901110"/>
            <a:ext cx="10566400" cy="1143000"/>
          </a:xfrm>
        </p:spPr>
        <p:txBody>
          <a:bodyPr>
            <a:normAutofit/>
          </a:bodyPr>
          <a:lstStyle/>
          <a:p>
            <a:r>
              <a:rPr lang="it-IT" dirty="0">
                <a:solidFill>
                  <a:srgbClr val="FF0000"/>
                </a:solidFill>
              </a:rPr>
              <a:t>1.3. Le Linee Guida Ministeriali.</a:t>
            </a:r>
          </a:p>
        </p:txBody>
      </p:sp>
      <p:sp>
        <p:nvSpPr>
          <p:cNvPr id="4" name="Segnaposto contenuto 3">
            <a:extLst>
              <a:ext uri="{FF2B5EF4-FFF2-40B4-BE49-F238E27FC236}">
                <a16:creationId xmlns:a16="http://schemas.microsoft.com/office/drawing/2014/main" id="{FE0CD01F-FDA6-47D0-9CD0-E418CD55F82C}"/>
              </a:ext>
            </a:extLst>
          </p:cNvPr>
          <p:cNvSpPr>
            <a:spLocks noGrp="1"/>
          </p:cNvSpPr>
          <p:nvPr>
            <p:ph sz="quarter" idx="13"/>
          </p:nvPr>
        </p:nvSpPr>
        <p:spPr>
          <a:xfrm>
            <a:off x="706474" y="1699405"/>
            <a:ext cx="10852922" cy="4675516"/>
          </a:xfrm>
        </p:spPr>
        <p:txBody>
          <a:bodyPr>
            <a:normAutofit fontScale="92500" lnSpcReduction="10000"/>
          </a:bodyPr>
          <a:lstStyle/>
          <a:p>
            <a:pPr marL="0" indent="0" algn="just">
              <a:lnSpc>
                <a:spcPct val="170000"/>
              </a:lnSpc>
              <a:spcBef>
                <a:spcPts val="0"/>
              </a:spcBef>
              <a:buNone/>
            </a:pPr>
            <a:r>
              <a:rPr lang="it-IT" sz="2200" dirty="0">
                <a:effectLst/>
                <a:ea typeface="Calibri" panose="020F0502020204030204" pitchFamily="34" charset="0"/>
                <a:cs typeface="Times New Roman" panose="02020603050405020304" pitchFamily="18" charset="0"/>
              </a:rPr>
              <a:t>Le Linee Guida (DM 72/2021) si pongono tre obiettivi:</a:t>
            </a:r>
          </a:p>
          <a:p>
            <a:pPr marL="449263" indent="-449263" algn="just">
              <a:lnSpc>
                <a:spcPct val="170000"/>
              </a:lnSpc>
              <a:spcBef>
                <a:spcPts val="0"/>
              </a:spcBef>
              <a:buNone/>
              <a:tabLst>
                <a:tab pos="449263" algn="l"/>
              </a:tabLst>
            </a:pPr>
            <a:r>
              <a:rPr lang="it-IT" sz="2200" dirty="0">
                <a:effectLst/>
                <a:ea typeface="Calibri" panose="020F0502020204030204" pitchFamily="34" charset="0"/>
                <a:cs typeface="Times New Roman" panose="02020603050405020304" pitchFamily="18" charset="0"/>
              </a:rPr>
              <a:t>(I) supportare gli Enti pubblici nella corretta applicazione degli istituti della “</a:t>
            </a:r>
            <a:r>
              <a:rPr lang="it-IT" sz="2200" dirty="0" err="1">
                <a:effectLst/>
                <a:ea typeface="Calibri" panose="020F0502020204030204" pitchFamily="34" charset="0"/>
                <a:cs typeface="Times New Roman" panose="02020603050405020304" pitchFamily="18" charset="0"/>
              </a:rPr>
              <a:t>coprogrammazione</a:t>
            </a:r>
            <a:r>
              <a:rPr lang="it-IT" sz="2200" dirty="0">
                <a:effectLst/>
                <a:ea typeface="Calibri" panose="020F0502020204030204" pitchFamily="34" charset="0"/>
                <a:cs typeface="Times New Roman" panose="02020603050405020304" pitchFamily="18" charset="0"/>
              </a:rPr>
              <a:t>” e “coprogettazione” disciplinati dagli art. 55-57 del  </a:t>
            </a:r>
            <a:r>
              <a:rPr lang="it-IT" sz="2200" dirty="0" err="1">
                <a:effectLst/>
                <a:ea typeface="Calibri" panose="020F0502020204030204" pitchFamily="34" charset="0"/>
                <a:cs typeface="Times New Roman" panose="02020603050405020304" pitchFamily="18" charset="0"/>
              </a:rPr>
              <a:t>D.Lgs.</a:t>
            </a:r>
            <a:r>
              <a:rPr lang="it-IT" sz="2200" dirty="0">
                <a:effectLst/>
                <a:ea typeface="Calibri" panose="020F0502020204030204" pitchFamily="34" charset="0"/>
                <a:cs typeface="Times New Roman" panose="02020603050405020304" pitchFamily="18" charset="0"/>
              </a:rPr>
              <a:t> n. 117/2017 (Codice del Terzo Settore, “</a:t>
            </a:r>
            <a:r>
              <a:rPr lang="it-IT" sz="2200" b="1" dirty="0">
                <a:effectLst/>
                <a:ea typeface="Calibri" panose="020F0502020204030204" pitchFamily="34" charset="0"/>
                <a:cs typeface="Times New Roman" panose="02020603050405020304" pitchFamily="18" charset="0"/>
              </a:rPr>
              <a:t>CTS”</a:t>
            </a:r>
            <a:r>
              <a:rPr lang="it-IT" sz="2200" dirty="0">
                <a:effectLst/>
                <a:ea typeface="Calibri" panose="020F0502020204030204" pitchFamily="34" charset="0"/>
                <a:cs typeface="Times New Roman" panose="02020603050405020304" pitchFamily="18" charset="0"/>
              </a:rPr>
              <a:t>);</a:t>
            </a:r>
          </a:p>
          <a:p>
            <a:pPr marL="449263" indent="-449263" algn="just">
              <a:lnSpc>
                <a:spcPct val="170000"/>
              </a:lnSpc>
              <a:spcBef>
                <a:spcPts val="0"/>
              </a:spcBef>
              <a:buNone/>
              <a:tabLst>
                <a:tab pos="449263" algn="l"/>
              </a:tabLst>
            </a:pPr>
            <a:r>
              <a:rPr lang="it-IT" sz="2200" dirty="0">
                <a:effectLst/>
                <a:ea typeface="Calibri" panose="020F0502020204030204" pitchFamily="34" charset="0"/>
                <a:cs typeface="Times New Roman" panose="02020603050405020304" pitchFamily="18" charset="0"/>
              </a:rPr>
              <a:t>(II) 	aiutare la PA a chiarire quando si deve o si può procedere con affidamento in appalto, soggetto al </a:t>
            </a:r>
            <a:r>
              <a:rPr lang="it-IT" sz="2200" dirty="0" err="1">
                <a:effectLst/>
                <a:ea typeface="Calibri" panose="020F0502020204030204" pitchFamily="34" charset="0"/>
                <a:cs typeface="Times New Roman" panose="02020603050405020304" pitchFamily="18" charset="0"/>
              </a:rPr>
              <a:t>D.Lgs.</a:t>
            </a:r>
            <a:r>
              <a:rPr lang="it-IT" sz="2200" dirty="0">
                <a:effectLst/>
                <a:ea typeface="Calibri" panose="020F0502020204030204" pitchFamily="34" charset="0"/>
                <a:cs typeface="Times New Roman" panose="02020603050405020304" pitchFamily="18" charset="0"/>
              </a:rPr>
              <a:t> n. 50/2016 (Codice dei Contratti Pubblici, “</a:t>
            </a:r>
            <a:r>
              <a:rPr lang="it-IT" sz="2200" b="1" dirty="0">
                <a:effectLst/>
                <a:ea typeface="Calibri" panose="020F0502020204030204" pitchFamily="34" charset="0"/>
                <a:cs typeface="Times New Roman" panose="02020603050405020304" pitchFamily="18" charset="0"/>
              </a:rPr>
              <a:t>CCP”</a:t>
            </a:r>
            <a:r>
              <a:rPr lang="it-IT" sz="2200" dirty="0">
                <a:effectLst/>
                <a:ea typeface="Calibri" panose="020F0502020204030204" pitchFamily="34" charset="0"/>
                <a:cs typeface="Times New Roman" panose="02020603050405020304" pitchFamily="18" charset="0"/>
              </a:rPr>
              <a:t>), e quando invece si deve o si può procedere anche in base al CTS;</a:t>
            </a:r>
          </a:p>
          <a:p>
            <a:pPr marL="449263" indent="-449263" algn="just">
              <a:lnSpc>
                <a:spcPct val="170000"/>
              </a:lnSpc>
              <a:spcBef>
                <a:spcPts val="0"/>
              </a:spcBef>
              <a:buNone/>
              <a:tabLst>
                <a:tab pos="449263" algn="l"/>
              </a:tabLst>
            </a:pPr>
            <a:r>
              <a:rPr lang="it-IT" sz="2200" dirty="0">
                <a:effectLst/>
                <a:ea typeface="Calibri" panose="020F0502020204030204" pitchFamily="34" charset="0"/>
                <a:cs typeface="Times New Roman" panose="02020603050405020304" pitchFamily="18" charset="0"/>
              </a:rPr>
              <a:t>(III) chiarire la corretta sequenza procedimentale della </a:t>
            </a:r>
            <a:r>
              <a:rPr lang="it-IT" sz="2200" dirty="0" err="1">
                <a:effectLst/>
                <a:ea typeface="Calibri" panose="020F0502020204030204" pitchFamily="34" charset="0"/>
                <a:cs typeface="Times New Roman" panose="02020603050405020304" pitchFamily="18" charset="0"/>
              </a:rPr>
              <a:t>coprogrammazione</a:t>
            </a:r>
            <a:r>
              <a:rPr lang="it-IT" sz="2200" dirty="0">
                <a:effectLst/>
                <a:ea typeface="Calibri" panose="020F0502020204030204" pitchFamily="34" charset="0"/>
                <a:cs typeface="Times New Roman" panose="02020603050405020304" pitchFamily="18" charset="0"/>
              </a:rPr>
              <a:t> e della coprogettazione in base al CTS. </a:t>
            </a:r>
          </a:p>
          <a:p>
            <a:pPr marL="0" indent="0" algn="just">
              <a:buNone/>
            </a:pPr>
            <a:endParaRPr lang="it-IT" dirty="0"/>
          </a:p>
        </p:txBody>
      </p:sp>
    </p:spTree>
    <p:extLst>
      <p:ext uri="{BB962C8B-B14F-4D97-AF65-F5344CB8AC3E}">
        <p14:creationId xmlns:p14="http://schemas.microsoft.com/office/powerpoint/2010/main" val="1644685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FE0CD01F-FDA6-47D0-9CD0-E418CD55F82C}"/>
              </a:ext>
            </a:extLst>
          </p:cNvPr>
          <p:cNvSpPr>
            <a:spLocks noGrp="1"/>
          </p:cNvSpPr>
          <p:nvPr>
            <p:ph sz="quarter" idx="13"/>
          </p:nvPr>
        </p:nvSpPr>
        <p:spPr>
          <a:xfrm>
            <a:off x="706474" y="931653"/>
            <a:ext cx="10852922" cy="5443268"/>
          </a:xfrm>
        </p:spPr>
        <p:txBody>
          <a:bodyPr>
            <a:normAutofit fontScale="92500"/>
          </a:bodyPr>
          <a:lstStyle/>
          <a:p>
            <a:pPr marL="0" indent="0" algn="just">
              <a:lnSpc>
                <a:spcPct val="150000"/>
              </a:lnSpc>
              <a:spcAft>
                <a:spcPts val="800"/>
              </a:spcAft>
              <a:buNone/>
            </a:pPr>
            <a:r>
              <a:rPr lang="it-IT" sz="1800" b="1"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Primo passo</a:t>
            </a:r>
            <a:r>
              <a:rPr lang="it-IT"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chiarire la distinzione tra appalto e coprogettazione.</a:t>
            </a:r>
          </a:p>
          <a:p>
            <a:pPr marL="0" indent="0" algn="just">
              <a:lnSpc>
                <a:spcPct val="150000"/>
              </a:lnSpc>
              <a:spcAft>
                <a:spcPts val="800"/>
              </a:spcAft>
              <a:buNone/>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Il CTS ha introdotto peculiari strumenti di sostegno ed integrazione fra ETS e PPAA: gli Enti del Terzo Settore (</a:t>
            </a:r>
            <a:r>
              <a:rPr lang="it-IT" sz="1800" b="1" dirty="0">
                <a:effectLst/>
                <a:latin typeface="Times New Roman" panose="02020603050405020304" pitchFamily="18" charset="0"/>
                <a:ea typeface="Calibri" panose="020F0502020204030204" pitchFamily="34" charset="0"/>
                <a:cs typeface="Times New Roman" panose="02020603050405020304" pitchFamily="18" charset="0"/>
              </a:rPr>
              <a:t>“ETS”</a:t>
            </a: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possono essere direttamente coinvolti nelle funzioni di programmazione ed organizzazione a livello territoriale dei servizi.</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spcAft>
                <a:spcPts val="800"/>
              </a:spcAft>
              <a:buNone/>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Tale coinvolgimento attivo vuol dire che </a:t>
            </a:r>
            <a:r>
              <a:rPr lang="it-IT"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la PPAA si confronta, condivide e </a:t>
            </a:r>
            <a:r>
              <a:rPr lang="it-IT"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corealizza</a:t>
            </a:r>
            <a:r>
              <a:rPr lang="it-IT"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i servizi insieme agli ETS, in quanto entrambi svolgono </a:t>
            </a:r>
            <a:r>
              <a:rPr lang="it-IT" sz="1800"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attività di interesse generale convergenti</a:t>
            </a: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spcAft>
                <a:spcPts val="800"/>
              </a:spcAft>
              <a:buNone/>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E’ questo il tratto distintivo del CTS rispetto al CCP.</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spcAft>
                <a:spcPts val="800"/>
              </a:spcAft>
              <a:buNone/>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L’affidamento di un contratto pubblico, infatti, si differenzia perché: </a:t>
            </a:r>
          </a:p>
          <a:p>
            <a:pPr marL="0" indent="0" algn="just">
              <a:lnSpc>
                <a:spcPct val="150000"/>
              </a:lnSpc>
              <a:spcAft>
                <a:spcPts val="800"/>
              </a:spcAft>
              <a:buNone/>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(i) è la stazione appaltante a definire in tutto e per tutto le caratteristiche ed i costi del servizio, programmando e progettando l’intervento; (ii) la prestazione del privato si connota in termini di </a:t>
            </a:r>
            <a:r>
              <a:rPr lang="it-IT" sz="1800" u="sng" dirty="0" err="1">
                <a:effectLst/>
                <a:latin typeface="Times New Roman" panose="02020603050405020304" pitchFamily="18" charset="0"/>
                <a:ea typeface="Calibri" panose="020F0502020204030204" pitchFamily="34" charset="0"/>
                <a:cs typeface="Times New Roman" panose="02020603050405020304" pitchFamily="18" charset="0"/>
              </a:rPr>
              <a:t>sinallagmaticità</a:t>
            </a: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(e, quindi, non in termini di “compartecipazione”) e consiste nella mera esecuzione dell’affidamento.</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spcAft>
                <a:spcPts val="800"/>
              </a:spcAft>
              <a:buNone/>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it-IT" dirty="0"/>
          </a:p>
        </p:txBody>
      </p:sp>
    </p:spTree>
    <p:extLst>
      <p:ext uri="{BB962C8B-B14F-4D97-AF65-F5344CB8AC3E}">
        <p14:creationId xmlns:p14="http://schemas.microsoft.com/office/powerpoint/2010/main" val="2871115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FE0CD01F-FDA6-47D0-9CD0-E418CD55F82C}"/>
              </a:ext>
            </a:extLst>
          </p:cNvPr>
          <p:cNvSpPr>
            <a:spLocks noGrp="1"/>
          </p:cNvSpPr>
          <p:nvPr>
            <p:ph sz="quarter" idx="13"/>
          </p:nvPr>
        </p:nvSpPr>
        <p:spPr>
          <a:xfrm>
            <a:off x="706474" y="931653"/>
            <a:ext cx="10852922" cy="5443268"/>
          </a:xfrm>
        </p:spPr>
        <p:txBody>
          <a:bodyPr>
            <a:normAutofit/>
          </a:bodyPr>
          <a:lstStyle/>
          <a:p>
            <a:pPr marL="0" indent="0" algn="just">
              <a:lnSpc>
                <a:spcPct val="150000"/>
              </a:lnSpc>
              <a:spcAft>
                <a:spcPts val="800"/>
              </a:spcAft>
              <a:buNone/>
            </a:pPr>
            <a:r>
              <a:rPr lang="it-IT"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Secondo passo: Attività fondamentale preliminare della PA: distinguere tra appalto e rapporto collaborativo.</a:t>
            </a:r>
            <a:endParaRPr lang="it-IT"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Le Linee Guida chiariscono che </a:t>
            </a:r>
            <a:r>
              <a:rPr lang="it-IT"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laddove siano utilizzabili entrambe le modalità (CCP e CTS) </a:t>
            </a: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per lo svolgimento di un servizio o la realizzazione di un’attività, la concreta scelta potrebbe essere la conseguenza </a:t>
            </a:r>
            <a:r>
              <a:rPr lang="it-IT" sz="1800" b="1" u="sng" dirty="0">
                <a:effectLst/>
                <a:latin typeface="Times New Roman" panose="02020603050405020304" pitchFamily="18" charset="0"/>
                <a:ea typeface="Calibri" panose="020F0502020204030204" pitchFamily="34" charset="0"/>
                <a:cs typeface="Times New Roman" panose="02020603050405020304" pitchFamily="18" charset="0"/>
              </a:rPr>
              <a:t>di un’opzione politica</a:t>
            </a: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propria della P.A., tesa a valorizzare (CCCP/appalto) il principio della tutela della concorrenza degli operatori economici all’interno di un mercato pubblico regolato o, in alternativa (CTP/</a:t>
            </a:r>
            <a:r>
              <a:rPr lang="it-IT" sz="1800" dirty="0" err="1">
                <a:effectLst/>
                <a:latin typeface="Times New Roman" panose="02020603050405020304" pitchFamily="18" charset="0"/>
                <a:ea typeface="Calibri" panose="020F0502020204030204" pitchFamily="34" charset="0"/>
                <a:cs typeface="Times New Roman" panose="02020603050405020304" pitchFamily="18" charset="0"/>
              </a:rPr>
              <a:t>coprogrammazione</a:t>
            </a: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e coprogettazione), il principio di sussidiarietà orizzontale, unitamente ai principi dell’evidenza pubblica, propria dei procedimenti amministrativi.</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it-IT" dirty="0"/>
          </a:p>
        </p:txBody>
      </p:sp>
    </p:spTree>
    <p:extLst>
      <p:ext uri="{BB962C8B-B14F-4D97-AF65-F5344CB8AC3E}">
        <p14:creationId xmlns:p14="http://schemas.microsoft.com/office/powerpoint/2010/main" val="2660778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FE0CD01F-FDA6-47D0-9CD0-E418CD55F82C}"/>
              </a:ext>
            </a:extLst>
          </p:cNvPr>
          <p:cNvSpPr>
            <a:spLocks noGrp="1"/>
          </p:cNvSpPr>
          <p:nvPr>
            <p:ph sz="quarter" idx="13"/>
          </p:nvPr>
        </p:nvSpPr>
        <p:spPr>
          <a:xfrm>
            <a:off x="706474" y="931653"/>
            <a:ext cx="10852922" cy="5443268"/>
          </a:xfrm>
        </p:spPr>
        <p:txBody>
          <a:bodyPr>
            <a:normAutofit fontScale="92500" lnSpcReduction="20000"/>
          </a:bodyPr>
          <a:lstStyle/>
          <a:p>
            <a:pPr marL="0" indent="0" algn="just">
              <a:lnSpc>
                <a:spcPct val="150000"/>
              </a:lnSpc>
              <a:spcAft>
                <a:spcPts val="800"/>
              </a:spcAft>
              <a:buNone/>
            </a:pPr>
            <a:r>
              <a:rPr lang="it-IT"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Secondo passo: Attività fondamentale preliminare della PA: distinguere tra appalto e rapporto collaborativo.</a:t>
            </a:r>
            <a:endParaRPr lang="it-IT"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it-IT" b="1" u="sng" dirty="0"/>
              <a:t>Affidamento in base al CTS</a:t>
            </a:r>
            <a:r>
              <a:rPr lang="it-IT" dirty="0"/>
              <a:t>.</a:t>
            </a:r>
          </a:p>
          <a:p>
            <a:pPr marL="0" indent="0" algn="just">
              <a:buNone/>
            </a:pPr>
            <a:r>
              <a:rPr lang="it-IT" dirty="0"/>
              <a:t>La PA attiva una procedura ad evidenza pubblica ai sensi del Titolo VII del CTS, finalizzata alla selezione degli ETS con i quali formalizzare un rapporto di collaborazione per lo svolgimento di “</a:t>
            </a:r>
            <a:r>
              <a:rPr lang="it-IT" i="1" dirty="0"/>
              <a:t>altre attività amministrative in materia di contratti pubblici</a:t>
            </a:r>
            <a:r>
              <a:rPr lang="it-IT" dirty="0"/>
              <a:t>”, nelle quali PA ed ETS vengono in relazione, anche a seguito dell’iniziativa degli stessi ETS.</a:t>
            </a:r>
          </a:p>
          <a:p>
            <a:pPr marL="0" indent="0" algn="just">
              <a:buNone/>
            </a:pPr>
            <a:r>
              <a:rPr lang="it-IT" dirty="0"/>
              <a:t>Si applicano le disposizioni previste sul procedimento amministrativo, di cui alla legge n. 241/1990 e ss. mm., oltre che quelle specifiche del CTS e la l. n. 136/2010 sulla tracciabilità.</a:t>
            </a:r>
          </a:p>
          <a:p>
            <a:pPr marL="0" indent="0" algn="just">
              <a:buNone/>
            </a:pPr>
            <a:r>
              <a:rPr lang="it-IT" dirty="0"/>
              <a:t>Il rapporto di collaborazione sussidiaria, che connota gli istituti del CTS, è – per tutta la durata del rapporto contrattuale/convenzionale – fondato sulla co-responsabilità, a partire dalla co-costruzione del progetto (del servizio e/o dell’intervento), passando per la reciproca messa a disposizione delle risorse funzionali al progetto, fino alla conclusione delle attività di progetto ed alla rendicontazione delle spese.</a:t>
            </a:r>
          </a:p>
          <a:p>
            <a:pPr marL="0" indent="0" algn="just">
              <a:buNone/>
            </a:pPr>
            <a:endParaRPr lang="it-IT" dirty="0"/>
          </a:p>
        </p:txBody>
      </p:sp>
    </p:spTree>
    <p:extLst>
      <p:ext uri="{BB962C8B-B14F-4D97-AF65-F5344CB8AC3E}">
        <p14:creationId xmlns:p14="http://schemas.microsoft.com/office/powerpoint/2010/main" val="1958753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FE0CD01F-FDA6-47D0-9CD0-E418CD55F82C}"/>
              </a:ext>
            </a:extLst>
          </p:cNvPr>
          <p:cNvSpPr>
            <a:spLocks noGrp="1"/>
          </p:cNvSpPr>
          <p:nvPr>
            <p:ph sz="quarter" idx="13"/>
          </p:nvPr>
        </p:nvSpPr>
        <p:spPr>
          <a:xfrm>
            <a:off x="706474" y="931653"/>
            <a:ext cx="10852922" cy="5443268"/>
          </a:xfrm>
        </p:spPr>
        <p:txBody>
          <a:bodyPr>
            <a:normAutofit fontScale="62500" lnSpcReduction="20000"/>
          </a:bodyPr>
          <a:lstStyle/>
          <a:p>
            <a:pPr marL="0" indent="0" algn="just">
              <a:lnSpc>
                <a:spcPct val="170000"/>
              </a:lnSpc>
              <a:spcBef>
                <a:spcPts val="0"/>
              </a:spcBef>
              <a:buNone/>
            </a:pPr>
            <a:r>
              <a:rPr lang="it-IT" sz="31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Terzo passo: Avviare la coprogettazione.</a:t>
            </a:r>
            <a:endParaRPr lang="it-IT" sz="3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70000"/>
              </a:lnSpc>
              <a:spcBef>
                <a:spcPts val="0"/>
              </a:spcBef>
              <a:buNone/>
            </a:pPr>
            <a:r>
              <a:rPr lang="it-IT" sz="3100" b="1" dirty="0">
                <a:effectLst/>
                <a:latin typeface="Times New Roman" panose="02020603050405020304" pitchFamily="18" charset="0"/>
                <a:ea typeface="Calibri" panose="020F0502020204030204" pitchFamily="34" charset="0"/>
                <a:cs typeface="Times New Roman" panose="02020603050405020304" pitchFamily="18" charset="0"/>
              </a:rPr>
              <a:t>Il procedimento di co-progettazione</a:t>
            </a:r>
            <a:r>
              <a:rPr lang="it-IT" sz="3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it-IT" sz="3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70000"/>
              </a:lnSpc>
              <a:spcBef>
                <a:spcPts val="0"/>
              </a:spcBef>
            </a:pPr>
            <a:r>
              <a:rPr lang="it-IT" sz="3100" dirty="0">
                <a:effectLst/>
                <a:latin typeface="Times New Roman" panose="02020603050405020304" pitchFamily="18" charset="0"/>
                <a:ea typeface="Calibri" panose="020F0502020204030204" pitchFamily="34" charset="0"/>
                <a:cs typeface="Times New Roman" panose="02020603050405020304" pitchFamily="18" charset="0"/>
              </a:rPr>
              <a:t>L’istituto della co-progettazione è disciplinato dal terzo comma dell’art. 55 CTS: “</a:t>
            </a:r>
            <a:r>
              <a:rPr lang="it-IT" sz="3100" i="1" dirty="0">
                <a:effectLst/>
                <a:latin typeface="Times New Roman" panose="02020603050405020304" pitchFamily="18" charset="0"/>
                <a:ea typeface="Calibri" panose="020F0502020204030204" pitchFamily="34" charset="0"/>
                <a:cs typeface="Times New Roman" panose="02020603050405020304" pitchFamily="18" charset="0"/>
              </a:rPr>
              <a:t>La co-progettazione è finalizzata alla definizione ed eventualmente alla realizzazione di specifici progetti di servizio o di intervento finalizzati a soddisfare bisogni definiti, alla luce degli strumenti di programmazione di cui al comma 2</a:t>
            </a:r>
            <a:r>
              <a:rPr lang="it-IT" sz="3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it-IT" sz="3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70000"/>
              </a:lnSpc>
              <a:spcBef>
                <a:spcPts val="0"/>
              </a:spcBef>
            </a:pPr>
            <a:r>
              <a:rPr lang="it-IT" sz="3100" dirty="0">
                <a:effectLst/>
                <a:latin typeface="Times New Roman" panose="02020603050405020304" pitchFamily="18" charset="0"/>
                <a:ea typeface="Calibri" panose="020F0502020204030204" pitchFamily="34" charset="0"/>
              </a:rPr>
              <a:t>La co-progettazione va considerata, dunque, quale metodologia ordinaria per l’attivazione di rapporti di collaborazione con ETS.</a:t>
            </a:r>
          </a:p>
          <a:p>
            <a:pPr algn="just">
              <a:lnSpc>
                <a:spcPct val="170000"/>
              </a:lnSpc>
              <a:spcBef>
                <a:spcPts val="0"/>
              </a:spcBef>
            </a:pPr>
            <a:r>
              <a:rPr lang="it-IT" sz="3100" dirty="0">
                <a:effectLst/>
                <a:latin typeface="Times New Roman" panose="02020603050405020304" pitchFamily="18" charset="0"/>
                <a:ea typeface="Calibri" panose="020F0502020204030204" pitchFamily="34" charset="0"/>
                <a:cs typeface="Times New Roman" panose="02020603050405020304" pitchFamily="18" charset="0"/>
              </a:rPr>
              <a:t>L’art. 55 CTS fornisce due indicazioni di cui tener conto nella sua applicazione:</a:t>
            </a:r>
            <a:endParaRPr lang="it-IT" sz="3100" dirty="0">
              <a:effectLst/>
              <a:latin typeface="Calibri" panose="020F0502020204030204" pitchFamily="34" charset="0"/>
              <a:ea typeface="Calibri" panose="020F0502020204030204" pitchFamily="34" charset="0"/>
              <a:cs typeface="Times New Roman" panose="02020603050405020304" pitchFamily="18" charset="0"/>
            </a:endParaRPr>
          </a:p>
          <a:p>
            <a:pPr marL="266700" indent="0" algn="just">
              <a:lnSpc>
                <a:spcPct val="170000"/>
              </a:lnSpc>
              <a:spcBef>
                <a:spcPts val="0"/>
              </a:spcBef>
              <a:buNone/>
            </a:pPr>
            <a:r>
              <a:rPr lang="it-IT" sz="3100" dirty="0">
                <a:effectLst/>
                <a:latin typeface="Times New Roman" panose="02020603050405020304" pitchFamily="18" charset="0"/>
                <a:ea typeface="Calibri" panose="020F0502020204030204" pitchFamily="34" charset="0"/>
                <a:cs typeface="Times New Roman" panose="02020603050405020304" pitchFamily="18" charset="0"/>
              </a:rPr>
              <a:t>a) da un lato, l’attivazione della co-progettazione dovrebbe essere la conseguenza dell’attivazione della co-programmazione, quale esito “naturale”;</a:t>
            </a:r>
            <a:endParaRPr lang="it-IT" sz="3100" dirty="0">
              <a:effectLst/>
              <a:latin typeface="Calibri" panose="020F0502020204030204" pitchFamily="34" charset="0"/>
              <a:ea typeface="Calibri" panose="020F0502020204030204" pitchFamily="34" charset="0"/>
              <a:cs typeface="Times New Roman" panose="02020603050405020304" pitchFamily="18" charset="0"/>
            </a:endParaRPr>
          </a:p>
          <a:p>
            <a:pPr marL="266700" indent="0" algn="just">
              <a:lnSpc>
                <a:spcPct val="170000"/>
              </a:lnSpc>
              <a:spcBef>
                <a:spcPts val="0"/>
              </a:spcBef>
              <a:buNone/>
            </a:pPr>
            <a:r>
              <a:rPr lang="it-IT" sz="3100" dirty="0">
                <a:effectLst/>
                <a:latin typeface="Times New Roman" panose="02020603050405020304" pitchFamily="18" charset="0"/>
                <a:ea typeface="Calibri" panose="020F0502020204030204" pitchFamily="34" charset="0"/>
                <a:cs typeface="Times New Roman" panose="02020603050405020304" pitchFamily="18" charset="0"/>
              </a:rPr>
              <a:t>b) dall’altro, tale istituto è riferito a “</a:t>
            </a:r>
            <a:r>
              <a:rPr lang="it-IT" sz="3100" i="1" dirty="0">
                <a:effectLst/>
                <a:latin typeface="Times New Roman" panose="02020603050405020304" pitchFamily="18" charset="0"/>
                <a:ea typeface="Calibri" panose="020F0502020204030204" pitchFamily="34" charset="0"/>
                <a:cs typeface="Times New Roman" panose="02020603050405020304" pitchFamily="18" charset="0"/>
              </a:rPr>
              <a:t>specifici progetti di servizio o di intervento</a:t>
            </a:r>
            <a:r>
              <a:rPr lang="it-IT" sz="3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it-IT" sz="31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a:p>
            <a:pPr marL="0" indent="0" algn="just">
              <a:buNone/>
            </a:pPr>
            <a:endParaRPr lang="it-IT" dirty="0"/>
          </a:p>
        </p:txBody>
      </p:sp>
    </p:spTree>
    <p:extLst>
      <p:ext uri="{BB962C8B-B14F-4D97-AF65-F5344CB8AC3E}">
        <p14:creationId xmlns:p14="http://schemas.microsoft.com/office/powerpoint/2010/main" val="9628335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FE0CD01F-FDA6-47D0-9CD0-E418CD55F82C}"/>
              </a:ext>
            </a:extLst>
          </p:cNvPr>
          <p:cNvSpPr>
            <a:spLocks noGrp="1"/>
          </p:cNvSpPr>
          <p:nvPr>
            <p:ph sz="quarter" idx="13"/>
          </p:nvPr>
        </p:nvSpPr>
        <p:spPr>
          <a:xfrm>
            <a:off x="706474" y="931653"/>
            <a:ext cx="10852922" cy="5443268"/>
          </a:xfrm>
        </p:spPr>
        <p:txBody>
          <a:bodyPr>
            <a:normAutofit fontScale="92500" lnSpcReduction="20000"/>
          </a:bodyPr>
          <a:lstStyle/>
          <a:p>
            <a:pPr marL="0" indent="0" algn="just">
              <a:lnSpc>
                <a:spcPct val="150000"/>
              </a:lnSpc>
              <a:spcAft>
                <a:spcPts val="800"/>
              </a:spcAft>
              <a:buNone/>
            </a:pPr>
            <a:r>
              <a:rPr lang="it-IT"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Terzo passo: Avviare la coprogettazione.</a:t>
            </a:r>
            <a:endParaRPr lang="it-IT"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61950" indent="-361950" algn="just">
              <a:lnSpc>
                <a:spcPct val="150000"/>
              </a:lnSpc>
              <a:spcAft>
                <a:spcPts val="800"/>
              </a:spcAft>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In merito agli aspetti procedimentali, i passaggi fondamentali da seguire sono i seguenti:</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361950" indent="-361950" algn="just">
              <a:lnSpc>
                <a:spcPct val="150000"/>
              </a:lnSpc>
              <a:spcAft>
                <a:spcPts val="800"/>
              </a:spcAft>
              <a:buNone/>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1) 	</a:t>
            </a:r>
            <a:r>
              <a:rPr lang="it-IT" sz="1800" b="1" dirty="0">
                <a:effectLst/>
                <a:latin typeface="Times New Roman" panose="02020603050405020304" pitchFamily="18" charset="0"/>
                <a:ea typeface="Calibri" panose="020F0502020204030204" pitchFamily="34" charset="0"/>
                <a:cs typeface="Times New Roman" panose="02020603050405020304" pitchFamily="18" charset="0"/>
              </a:rPr>
              <a:t>indizione della procedura</a:t>
            </a: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mediante determina assunta dal competente soggetto della P.A. “procedente”, con la quale sono approvate le bozze degli atti della procedura e viene nominato il responsabile del procedimento, ai sensi dell’art. 6 della legge n. 241/1990 e ss. mm.;</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361950" indent="-361950" algn="just">
              <a:lnSpc>
                <a:spcPct val="150000"/>
              </a:lnSpc>
              <a:spcAft>
                <a:spcPts val="800"/>
              </a:spcAft>
              <a:buNone/>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2) 	</a:t>
            </a:r>
            <a:r>
              <a:rPr lang="it-IT" sz="1800" b="1" dirty="0">
                <a:effectLst/>
                <a:latin typeface="Times New Roman" panose="02020603050405020304" pitchFamily="18" charset="0"/>
                <a:ea typeface="Calibri" panose="020F0502020204030204" pitchFamily="34" charset="0"/>
                <a:cs typeface="Times New Roman" panose="02020603050405020304" pitchFamily="18" charset="0"/>
              </a:rPr>
              <a:t>pubblicazione degli atti della procedura</a:t>
            </a: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(di norma, avviso, eventuale modello di domanda di partecipazione e relative autodichiarazioni degli ETS, eventuale documento progettuale di massima o documento di riferimento elaborato dalla stessa P.A., schema della convenzione);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361950" indent="-361950" algn="just">
              <a:lnSpc>
                <a:spcPct val="150000"/>
              </a:lnSpc>
              <a:spcAft>
                <a:spcPts val="800"/>
              </a:spcAft>
              <a:buNone/>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3) 	</a:t>
            </a:r>
            <a:r>
              <a:rPr lang="it-IT" sz="1800" b="1" dirty="0">
                <a:effectLst/>
                <a:latin typeface="Times New Roman" panose="02020603050405020304" pitchFamily="18" charset="0"/>
                <a:ea typeface="Calibri" panose="020F0502020204030204" pitchFamily="34" charset="0"/>
                <a:cs typeface="Times New Roman" panose="02020603050405020304" pitchFamily="18" charset="0"/>
              </a:rPr>
              <a:t>atto di nomina del seggio/della commissione</a:t>
            </a: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 dopo la scadenza del termine stabilito nell’avviso per la ricezione delle domande di partecipazione da parte degli ETS – per i lavori di verifica delle domande medesime e della commissione per la successiva valutazione delle proposte progettuali;</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361950" indent="-361950" algn="just">
              <a:lnSpc>
                <a:spcPct val="150000"/>
              </a:lnSpc>
              <a:spcAft>
                <a:spcPts val="800"/>
              </a:spcAft>
              <a:buNone/>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4) 	</a:t>
            </a:r>
            <a:r>
              <a:rPr lang="it-IT" sz="1800" b="1" dirty="0">
                <a:effectLst/>
                <a:latin typeface="Times New Roman" panose="02020603050405020304" pitchFamily="18" charset="0"/>
                <a:ea typeface="Calibri" panose="020F0502020204030204" pitchFamily="34" charset="0"/>
                <a:cs typeface="Times New Roman" panose="02020603050405020304" pitchFamily="18" charset="0"/>
              </a:rPr>
              <a:t>verbali delle operazioni</a:t>
            </a: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di verifica delle domande di partecipazione;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it-IT" dirty="0"/>
          </a:p>
          <a:p>
            <a:pPr marL="0" indent="0" algn="just">
              <a:buNone/>
            </a:pPr>
            <a:endParaRPr lang="it-IT" dirty="0"/>
          </a:p>
        </p:txBody>
      </p:sp>
    </p:spTree>
    <p:extLst>
      <p:ext uri="{BB962C8B-B14F-4D97-AF65-F5344CB8AC3E}">
        <p14:creationId xmlns:p14="http://schemas.microsoft.com/office/powerpoint/2010/main" val="25365369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FE0CD01F-FDA6-47D0-9CD0-E418CD55F82C}"/>
              </a:ext>
            </a:extLst>
          </p:cNvPr>
          <p:cNvSpPr>
            <a:spLocks noGrp="1"/>
          </p:cNvSpPr>
          <p:nvPr>
            <p:ph sz="quarter" idx="13"/>
          </p:nvPr>
        </p:nvSpPr>
        <p:spPr>
          <a:xfrm>
            <a:off x="706474" y="931653"/>
            <a:ext cx="10852922" cy="5443268"/>
          </a:xfrm>
        </p:spPr>
        <p:txBody>
          <a:bodyPr>
            <a:normAutofit/>
          </a:bodyPr>
          <a:lstStyle/>
          <a:p>
            <a:pPr marL="0" indent="0" algn="just">
              <a:lnSpc>
                <a:spcPct val="150000"/>
              </a:lnSpc>
              <a:spcAft>
                <a:spcPts val="800"/>
              </a:spcAft>
              <a:buNone/>
            </a:pPr>
            <a:r>
              <a:rPr lang="it-IT"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Terzo passo: Avviare la coprogettazione.</a:t>
            </a:r>
            <a:endParaRPr lang="it-IT"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61950" indent="-361950" algn="just">
              <a:lnSpc>
                <a:spcPct val="150000"/>
              </a:lnSpc>
              <a:spcAft>
                <a:spcPts val="800"/>
              </a:spcAft>
              <a:buNone/>
              <a:tabLst>
                <a:tab pos="361950" algn="l"/>
              </a:tabLst>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5) 	</a:t>
            </a:r>
            <a:r>
              <a:rPr lang="it-IT" sz="1800" b="1" dirty="0">
                <a:effectLst/>
                <a:latin typeface="Times New Roman" panose="02020603050405020304" pitchFamily="18" charset="0"/>
                <a:ea typeface="Calibri" panose="020F0502020204030204" pitchFamily="34" charset="0"/>
                <a:cs typeface="Times New Roman" panose="02020603050405020304" pitchFamily="18" charset="0"/>
              </a:rPr>
              <a:t>elenco degli ETS ammessi e di quelli non ammessi al tavolo</a:t>
            </a: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di co-progettazione;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361950" indent="-361950" algn="just">
              <a:lnSpc>
                <a:spcPct val="150000"/>
              </a:lnSpc>
              <a:spcAft>
                <a:spcPts val="800"/>
              </a:spcAft>
              <a:buNone/>
              <a:tabLst>
                <a:tab pos="361950" algn="l"/>
              </a:tabLst>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6) </a:t>
            </a:r>
            <a:r>
              <a:rPr lang="it-IT" sz="1800" b="1" dirty="0">
                <a:effectLst/>
                <a:latin typeface="Times New Roman" panose="02020603050405020304" pitchFamily="18" charset="0"/>
                <a:ea typeface="Calibri" panose="020F0502020204030204" pitchFamily="34" charset="0"/>
                <a:cs typeface="Times New Roman" panose="02020603050405020304" pitchFamily="18" charset="0"/>
              </a:rPr>
              <a:t>valutazione delle proposte progettuali (ed attribuzione dei punteggi tecnici)</a:t>
            </a: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finalizzate alla creazione del partenariato pubblico-privato, come da relativi verbali della commissione;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361950" indent="-361950" algn="just">
              <a:lnSpc>
                <a:spcPct val="150000"/>
              </a:lnSpc>
              <a:spcAft>
                <a:spcPts val="800"/>
              </a:spcAft>
              <a:buNone/>
              <a:tabLst>
                <a:tab pos="361950" algn="l"/>
              </a:tabLst>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7) 	</a:t>
            </a:r>
            <a:r>
              <a:rPr lang="it-IT" sz="1800" b="1" dirty="0">
                <a:effectLst/>
                <a:latin typeface="Times New Roman" panose="02020603050405020304" pitchFamily="18" charset="0"/>
                <a:ea typeface="Calibri" panose="020F0502020204030204" pitchFamily="34" charset="0"/>
                <a:cs typeface="Times New Roman" panose="02020603050405020304" pitchFamily="18" charset="0"/>
              </a:rPr>
              <a:t>conclusione del procedimento</a:t>
            </a: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con apposito provvedimento di </a:t>
            </a:r>
            <a:r>
              <a:rPr lang="it-IT" sz="1800" b="1" dirty="0">
                <a:effectLst/>
                <a:latin typeface="Times New Roman" panose="02020603050405020304" pitchFamily="18" charset="0"/>
                <a:ea typeface="Calibri" panose="020F0502020204030204" pitchFamily="34" charset="0"/>
                <a:cs typeface="Times New Roman" panose="02020603050405020304" pitchFamily="18" charset="0"/>
              </a:rPr>
              <a:t>selezione degli ETS abilitati a co-progettare</a:t>
            </a: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con la P.A. o, in alternativa, di </a:t>
            </a:r>
            <a:r>
              <a:rPr lang="it-IT" sz="1800" b="1" dirty="0">
                <a:effectLst/>
                <a:latin typeface="Times New Roman" panose="02020603050405020304" pitchFamily="18" charset="0"/>
                <a:ea typeface="Calibri" panose="020F0502020204030204" pitchFamily="34" charset="0"/>
                <a:cs typeface="Times New Roman" panose="02020603050405020304" pitchFamily="18" charset="0"/>
              </a:rPr>
              <a:t>accordo unanime degli ETS </a:t>
            </a: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con l’amministrazione procedente, ai sensi dell’art. 11 della legge n. 241/1990;</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361950" indent="-361950" algn="just">
              <a:lnSpc>
                <a:spcPct val="150000"/>
              </a:lnSpc>
              <a:spcAft>
                <a:spcPts val="800"/>
              </a:spcAft>
              <a:buNone/>
              <a:tabLst>
                <a:tab pos="361950" algn="l"/>
              </a:tabLst>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8) 	svolgimento dei tavoli di co-progettazione, come da relativi verbali;</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361950" indent="-361950" algn="just">
              <a:lnSpc>
                <a:spcPct val="150000"/>
              </a:lnSpc>
              <a:spcAft>
                <a:spcPts val="800"/>
              </a:spcAft>
              <a:buNone/>
              <a:tabLst>
                <a:tab pos="361950" algn="l"/>
              </a:tabLst>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9) 	</a:t>
            </a:r>
            <a:r>
              <a:rPr lang="it-IT" sz="1800" b="1" dirty="0">
                <a:effectLst/>
                <a:latin typeface="Times New Roman" panose="02020603050405020304" pitchFamily="18" charset="0"/>
                <a:ea typeface="Calibri" panose="020F0502020204030204" pitchFamily="34" charset="0"/>
                <a:cs typeface="Times New Roman" panose="02020603050405020304" pitchFamily="18" charset="0"/>
              </a:rPr>
              <a:t>sottoscrizione della convenzione</a:t>
            </a: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fra l’ETS e la P.A.</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it-IT" dirty="0"/>
          </a:p>
          <a:p>
            <a:pPr marL="0" indent="0" algn="just">
              <a:buNone/>
            </a:pPr>
            <a:endParaRPr lang="it-IT" dirty="0"/>
          </a:p>
        </p:txBody>
      </p:sp>
    </p:spTree>
    <p:extLst>
      <p:ext uri="{BB962C8B-B14F-4D97-AF65-F5344CB8AC3E}">
        <p14:creationId xmlns:p14="http://schemas.microsoft.com/office/powerpoint/2010/main" val="29978342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FE0CD01F-FDA6-47D0-9CD0-E418CD55F82C}"/>
              </a:ext>
            </a:extLst>
          </p:cNvPr>
          <p:cNvSpPr>
            <a:spLocks noGrp="1"/>
          </p:cNvSpPr>
          <p:nvPr>
            <p:ph sz="quarter" idx="13"/>
          </p:nvPr>
        </p:nvSpPr>
        <p:spPr>
          <a:xfrm>
            <a:off x="706474" y="931653"/>
            <a:ext cx="10852922" cy="5443268"/>
          </a:xfrm>
        </p:spPr>
        <p:txBody>
          <a:bodyPr>
            <a:normAutofit/>
          </a:bodyPr>
          <a:lstStyle/>
          <a:p>
            <a:pPr marL="0" indent="0" algn="just">
              <a:lnSpc>
                <a:spcPct val="150000"/>
              </a:lnSpc>
              <a:spcAft>
                <a:spcPts val="800"/>
              </a:spcAft>
              <a:buNone/>
            </a:pPr>
            <a:r>
              <a:rPr lang="it-IT" sz="2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Terzo passo: Avviare la coprogettazione.</a:t>
            </a:r>
            <a:endParaRPr lang="it-IT" sz="22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spcAft>
                <a:spcPts val="800"/>
              </a:spcAft>
              <a:buNone/>
            </a:pPr>
            <a:endParaRPr lang="it-IT" sz="2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spcAft>
                <a:spcPts val="800"/>
              </a:spcAft>
              <a:buNone/>
            </a:pPr>
            <a:r>
              <a:rPr lang="it-IT" sz="2200" dirty="0">
                <a:effectLst/>
                <a:latin typeface="Times New Roman" panose="02020603050405020304" pitchFamily="18" charset="0"/>
                <a:ea typeface="Calibri" panose="020F0502020204030204" pitchFamily="34" charset="0"/>
                <a:cs typeface="Times New Roman" panose="02020603050405020304" pitchFamily="18" charset="0"/>
              </a:rPr>
              <a:t>Laddove l’attivazione del procedimento di co-progettazione sia la conseguenza </a:t>
            </a:r>
            <a:r>
              <a:rPr lang="it-IT"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dell’iniziativa di parte privata</a:t>
            </a:r>
            <a:r>
              <a:rPr lang="it-IT" sz="2200" dirty="0">
                <a:effectLst/>
                <a:latin typeface="Times New Roman" panose="02020603050405020304" pitchFamily="18" charset="0"/>
                <a:ea typeface="Calibri" panose="020F0502020204030204" pitchFamily="34" charset="0"/>
                <a:cs typeface="Times New Roman" panose="02020603050405020304" pitchFamily="18" charset="0"/>
              </a:rPr>
              <a:t> (ETS), oltre agli atti ed ai provvedimenti sopra indicati, devono essere pubblicati gli ulteriori seguenti documenti:</a:t>
            </a:r>
            <a:endParaRPr lang="it-IT" sz="2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spcAft>
                <a:spcPts val="800"/>
              </a:spcAft>
              <a:buNone/>
            </a:pPr>
            <a:r>
              <a:rPr lang="it-IT" sz="2200" dirty="0">
                <a:effectLst/>
                <a:latin typeface="Times New Roman" panose="02020603050405020304" pitchFamily="18" charset="0"/>
                <a:ea typeface="Calibri" panose="020F0502020204030204" pitchFamily="34" charset="0"/>
                <a:cs typeface="Times New Roman" panose="02020603050405020304" pitchFamily="18" charset="0"/>
              </a:rPr>
              <a:t>a) domanda presentata dall’ETS, singolo o associato, e relativi allegati;</a:t>
            </a:r>
            <a:endParaRPr lang="it-IT" sz="2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spcAft>
                <a:spcPts val="800"/>
              </a:spcAft>
              <a:buNone/>
            </a:pPr>
            <a:r>
              <a:rPr lang="it-IT" sz="2200" dirty="0">
                <a:effectLst/>
                <a:latin typeface="Times New Roman" panose="02020603050405020304" pitchFamily="18" charset="0"/>
                <a:ea typeface="Calibri" panose="020F0502020204030204" pitchFamily="34" charset="0"/>
                <a:cs typeface="Times New Roman" panose="02020603050405020304" pitchFamily="18" charset="0"/>
              </a:rPr>
              <a:t>b) verbale di valutazione della proposta presentata dall’ETS, singolo o associato.</a:t>
            </a:r>
            <a:endParaRPr lang="it-IT" sz="2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it-IT" dirty="0"/>
          </a:p>
          <a:p>
            <a:pPr marL="0" indent="0" algn="just">
              <a:buNone/>
            </a:pPr>
            <a:endParaRPr lang="it-IT" dirty="0"/>
          </a:p>
        </p:txBody>
      </p:sp>
    </p:spTree>
    <p:extLst>
      <p:ext uri="{BB962C8B-B14F-4D97-AF65-F5344CB8AC3E}">
        <p14:creationId xmlns:p14="http://schemas.microsoft.com/office/powerpoint/2010/main" val="10985279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FE0CD01F-FDA6-47D0-9CD0-E418CD55F82C}"/>
              </a:ext>
            </a:extLst>
          </p:cNvPr>
          <p:cNvSpPr>
            <a:spLocks noGrp="1"/>
          </p:cNvSpPr>
          <p:nvPr>
            <p:ph sz="quarter" idx="13"/>
          </p:nvPr>
        </p:nvSpPr>
        <p:spPr>
          <a:xfrm>
            <a:off x="706474" y="931653"/>
            <a:ext cx="10852922" cy="5443268"/>
          </a:xfrm>
        </p:spPr>
        <p:txBody>
          <a:bodyPr>
            <a:normAutofit fontScale="92500" lnSpcReduction="10000"/>
          </a:bodyPr>
          <a:lstStyle/>
          <a:p>
            <a:pPr marL="0" indent="0" algn="just">
              <a:lnSpc>
                <a:spcPct val="120000"/>
              </a:lnSpc>
              <a:spcBef>
                <a:spcPts val="0"/>
              </a:spcBef>
              <a:spcAft>
                <a:spcPts val="600"/>
              </a:spcAft>
              <a:buNone/>
            </a:pPr>
            <a:r>
              <a:rPr lang="it-IT"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Terzo passo: Avviare la coprogettazione.</a:t>
            </a:r>
            <a:endParaRPr lang="it-IT" sz="18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20000"/>
              </a:lnSpc>
              <a:spcBef>
                <a:spcPts val="0"/>
              </a:spcBef>
              <a:spcAft>
                <a:spcPts val="600"/>
              </a:spcAft>
              <a:buNone/>
            </a:pPr>
            <a:r>
              <a:rPr lang="it-IT" sz="1800" b="1" dirty="0">
                <a:effectLst/>
                <a:latin typeface="Times New Roman" panose="02020603050405020304" pitchFamily="18" charset="0"/>
                <a:ea typeface="Calibri" panose="020F0502020204030204" pitchFamily="34" charset="0"/>
                <a:cs typeface="Times New Roman" panose="02020603050405020304" pitchFamily="18" charset="0"/>
              </a:rPr>
              <a:t>Le risorse economiche.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20000"/>
              </a:lnSpc>
              <a:spcBef>
                <a:spcPts val="0"/>
              </a:spcBef>
              <a:spcAft>
                <a:spcPts val="600"/>
              </a:spcAft>
              <a:buNone/>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Gli avvisi dovrebbero indicare l’insieme delle risorse messe a disposizione dall’amministrazione procedente ed utilizzabili nell’eventuale esecuzione delle attività di progetto.</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20000"/>
              </a:lnSpc>
              <a:spcBef>
                <a:spcPts val="0"/>
              </a:spcBef>
              <a:spcAft>
                <a:spcPts val="600"/>
              </a:spcAft>
              <a:buNone/>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In ragione della peculiarità della metodologia della co-progettazione, le risorse pubbliche messe a disposizione dei partecipanti possono essere di vario tipo e, dunque, trattarsi di:</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20000"/>
              </a:lnSpc>
              <a:spcBef>
                <a:spcPts val="0"/>
              </a:spcBef>
              <a:spcAft>
                <a:spcPts val="600"/>
              </a:spcAft>
              <a:buNone/>
            </a:pPr>
            <a:r>
              <a:rPr lang="it-IT"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risorse economiche</a:t>
            </a: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proprie o di altro ente o soggetto;</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20000"/>
              </a:lnSpc>
              <a:spcBef>
                <a:spcPts val="0"/>
              </a:spcBef>
              <a:spcAft>
                <a:spcPts val="600"/>
              </a:spcAft>
              <a:buNone/>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beni mobili e/o immobili</a:t>
            </a: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20000"/>
              </a:lnSpc>
              <a:spcBef>
                <a:spcPts val="0"/>
              </a:spcBef>
              <a:spcAft>
                <a:spcPts val="600"/>
              </a:spcAft>
              <a:buNone/>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risorse umane</a:t>
            </a: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proprie dell’ente procedente o di cui esso si avvale a vario titolo (ad esempio per attività di stage o tirocinio o altro ancora).</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20000"/>
              </a:lnSpc>
              <a:spcBef>
                <a:spcPts val="0"/>
              </a:spcBef>
              <a:spcAft>
                <a:spcPts val="600"/>
              </a:spcAft>
              <a:buNone/>
            </a:pPr>
            <a:r>
              <a:rPr lang="it-IT"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Le risorse economiche, in ragione della natura giuridica della co-progettazione e del rapporto di collaborazione, che si attiva con gli ETS, sono da ricondurre ai contributi, disciplinati dall’art. 12 della legge n. 241/1990</a:t>
            </a: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20000"/>
              </a:lnSpc>
              <a:spcBef>
                <a:spcPts val="0"/>
              </a:spcBef>
              <a:spcAft>
                <a:spcPts val="600"/>
              </a:spcAft>
              <a:buNone/>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Nel caso in cui un ente procedente conferisca l’utilizzo, anche parziale, di un </a:t>
            </a:r>
            <a:r>
              <a:rPr lang="it-IT"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proprio bene immobile</a:t>
            </a: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si ritiene che – oltre a non essere utilizzato al momento di pubblicazione dell’avviso per fini istituzionali e non rientrare fra i beni oggetto di alienazione o valorizzazione, ai sensi della relativa disciplina – il predetto bene dovrebbe essere oggetto di apposita relazione amministrativa ed estimativa.</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it-IT" dirty="0"/>
          </a:p>
          <a:p>
            <a:pPr marL="0" indent="0" algn="just">
              <a:buNone/>
            </a:pPr>
            <a:endParaRPr lang="it-IT" dirty="0"/>
          </a:p>
        </p:txBody>
      </p:sp>
    </p:spTree>
    <p:extLst>
      <p:ext uri="{BB962C8B-B14F-4D97-AF65-F5344CB8AC3E}">
        <p14:creationId xmlns:p14="http://schemas.microsoft.com/office/powerpoint/2010/main" val="2548941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D97D38-F0DE-48D2-94A9-59E489C9AB32}"/>
              </a:ext>
            </a:extLst>
          </p:cNvPr>
          <p:cNvSpPr>
            <a:spLocks noGrp="1"/>
          </p:cNvSpPr>
          <p:nvPr>
            <p:ph type="title"/>
          </p:nvPr>
        </p:nvSpPr>
        <p:spPr>
          <a:xfrm>
            <a:off x="706474" y="901110"/>
            <a:ext cx="10566400" cy="1143000"/>
          </a:xfrm>
        </p:spPr>
        <p:txBody>
          <a:bodyPr>
            <a:normAutofit/>
          </a:bodyPr>
          <a:lstStyle/>
          <a:p>
            <a:r>
              <a:rPr lang="it-IT" dirty="0">
                <a:solidFill>
                  <a:srgbClr val="FF0000"/>
                </a:solidFill>
              </a:rPr>
              <a:t>1.1 Quadro normativo sintetico</a:t>
            </a:r>
          </a:p>
        </p:txBody>
      </p:sp>
      <p:sp>
        <p:nvSpPr>
          <p:cNvPr id="4" name="Segnaposto contenuto 3">
            <a:extLst>
              <a:ext uri="{FF2B5EF4-FFF2-40B4-BE49-F238E27FC236}">
                <a16:creationId xmlns:a16="http://schemas.microsoft.com/office/drawing/2014/main" id="{FE0CD01F-FDA6-47D0-9CD0-E418CD55F82C}"/>
              </a:ext>
            </a:extLst>
          </p:cNvPr>
          <p:cNvSpPr>
            <a:spLocks noGrp="1"/>
          </p:cNvSpPr>
          <p:nvPr>
            <p:ph sz="quarter" idx="13"/>
          </p:nvPr>
        </p:nvSpPr>
        <p:spPr>
          <a:xfrm>
            <a:off x="706474" y="2044110"/>
            <a:ext cx="10566400" cy="4114800"/>
          </a:xfrm>
        </p:spPr>
        <p:txBody>
          <a:bodyPr>
            <a:normAutofit/>
          </a:bodyPr>
          <a:lstStyle/>
          <a:p>
            <a:pPr marL="0" indent="0" algn="just">
              <a:buNone/>
            </a:pPr>
            <a:r>
              <a:rPr lang="it-IT" dirty="0"/>
              <a:t>La direttiva «appalti» 24/2014/UE, riconosce agli Stati membri la libertà «di organizzare la prestazione di servizi sociali obbligatori, in quanto servizi di interesse economico generale o in quanto servizi non economici di interesse generale ovvero in quanto combinazione di tali servizi». </a:t>
            </a:r>
          </a:p>
          <a:p>
            <a:pPr marL="0" indent="0" algn="just">
              <a:buNone/>
            </a:pPr>
            <a:r>
              <a:rPr lang="it-IT" dirty="0"/>
              <a:t>La direttiva appalti disciplina soltanto gli affidamenti di lavori, servizi e forniture, ma </a:t>
            </a:r>
            <a:r>
              <a:rPr lang="it-IT" b="1" dirty="0"/>
              <a:t>non intende coprire tutte le forme di esborsi di fondi pubblici</a:t>
            </a:r>
            <a:r>
              <a:rPr lang="it-IT" dirty="0"/>
              <a:t>.</a:t>
            </a:r>
          </a:p>
        </p:txBody>
      </p:sp>
    </p:spTree>
    <p:extLst>
      <p:ext uri="{BB962C8B-B14F-4D97-AF65-F5344CB8AC3E}">
        <p14:creationId xmlns:p14="http://schemas.microsoft.com/office/powerpoint/2010/main" val="26822729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FE0CD01F-FDA6-47D0-9CD0-E418CD55F82C}"/>
              </a:ext>
            </a:extLst>
          </p:cNvPr>
          <p:cNvSpPr>
            <a:spLocks noGrp="1"/>
          </p:cNvSpPr>
          <p:nvPr>
            <p:ph sz="quarter" idx="13"/>
          </p:nvPr>
        </p:nvSpPr>
        <p:spPr>
          <a:xfrm>
            <a:off x="706474" y="931653"/>
            <a:ext cx="10852922" cy="5443268"/>
          </a:xfrm>
        </p:spPr>
        <p:txBody>
          <a:bodyPr>
            <a:normAutofit lnSpcReduction="10000"/>
          </a:bodyPr>
          <a:lstStyle/>
          <a:p>
            <a:pPr marL="0" indent="0" algn="just">
              <a:lnSpc>
                <a:spcPct val="120000"/>
              </a:lnSpc>
              <a:spcBef>
                <a:spcPts val="0"/>
              </a:spcBef>
              <a:spcAft>
                <a:spcPts val="600"/>
              </a:spcAft>
              <a:buNone/>
            </a:pPr>
            <a:r>
              <a:rPr lang="it-IT"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Terzo passo: Avviare la coprogettazione.</a:t>
            </a:r>
            <a:endParaRPr lang="it-IT" sz="18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20000"/>
              </a:lnSpc>
              <a:spcBef>
                <a:spcPts val="0"/>
              </a:spcBef>
              <a:spcAft>
                <a:spcPts val="600"/>
              </a:spcAft>
              <a:buNone/>
            </a:pPr>
            <a:r>
              <a:rPr lang="it-IT" sz="2200" b="1" dirty="0">
                <a:effectLst/>
                <a:latin typeface="Times New Roman" panose="02020603050405020304" pitchFamily="18" charset="0"/>
                <a:ea typeface="Calibri" panose="020F0502020204030204" pitchFamily="34" charset="0"/>
                <a:cs typeface="Times New Roman" panose="02020603050405020304" pitchFamily="18" charset="0"/>
              </a:rPr>
              <a:t>Contenuto minimo dell’Avviso:</a:t>
            </a:r>
          </a:p>
          <a:p>
            <a:pPr marL="0" indent="0">
              <a:buNone/>
            </a:pPr>
            <a:r>
              <a:rPr lang="it-IT" sz="2200" dirty="0">
                <a:effectLst/>
                <a:latin typeface="Calibri" panose="020F0502020204030204" pitchFamily="34" charset="0"/>
                <a:ea typeface="Calibri" panose="020F0502020204030204" pitchFamily="34" charset="0"/>
                <a:cs typeface="Times New Roman" panose="02020603050405020304" pitchFamily="18" charset="0"/>
              </a:rPr>
              <a:t>Secondo le Linee Guida, l’Avviso dovrebbe indicare:</a:t>
            </a:r>
          </a:p>
          <a:p>
            <a:pPr marL="539750" indent="-539750" algn="just">
              <a:buNone/>
              <a:tabLst>
                <a:tab pos="539750" algn="l"/>
              </a:tabLst>
            </a:pPr>
            <a:r>
              <a:rPr lang="it-IT" sz="2200" dirty="0">
                <a:effectLst/>
                <a:latin typeface="Calibri" panose="020F0502020204030204" pitchFamily="34" charset="0"/>
                <a:ea typeface="Calibri" panose="020F0502020204030204" pitchFamily="34" charset="0"/>
                <a:cs typeface="Times New Roman" panose="02020603050405020304" pitchFamily="18" charset="0"/>
              </a:rPr>
              <a:t>a) 	finalità del procedimento;</a:t>
            </a:r>
          </a:p>
          <a:p>
            <a:pPr marL="539750" indent="-539750" algn="just">
              <a:buNone/>
              <a:tabLst>
                <a:tab pos="539750" algn="l"/>
              </a:tabLst>
            </a:pPr>
            <a:r>
              <a:rPr lang="it-IT" sz="2200" dirty="0">
                <a:effectLst/>
                <a:latin typeface="Calibri" panose="020F0502020204030204" pitchFamily="34" charset="0"/>
                <a:ea typeface="Calibri" panose="020F0502020204030204" pitchFamily="34" charset="0"/>
                <a:cs typeface="Times New Roman" panose="02020603050405020304" pitchFamily="18" charset="0"/>
              </a:rPr>
              <a:t>b) 	oggetto del procedimento;</a:t>
            </a:r>
          </a:p>
          <a:p>
            <a:pPr marL="539750" indent="-539750" algn="just">
              <a:buNone/>
              <a:tabLst>
                <a:tab pos="539750" algn="l"/>
              </a:tabLst>
            </a:pPr>
            <a:r>
              <a:rPr lang="it-IT" sz="2200" dirty="0">
                <a:effectLst/>
                <a:latin typeface="Calibri" panose="020F0502020204030204" pitchFamily="34" charset="0"/>
                <a:ea typeface="Calibri" panose="020F0502020204030204" pitchFamily="34" charset="0"/>
                <a:cs typeface="Times New Roman" panose="02020603050405020304" pitchFamily="18" charset="0"/>
              </a:rPr>
              <a:t>c) 	durata del partenariato;</a:t>
            </a:r>
          </a:p>
          <a:p>
            <a:pPr marL="539750" indent="-539750" algn="just">
              <a:buNone/>
              <a:tabLst>
                <a:tab pos="539750" algn="l"/>
              </a:tabLst>
            </a:pPr>
            <a:r>
              <a:rPr lang="it-IT" sz="2200" dirty="0">
                <a:effectLst/>
                <a:latin typeface="Calibri" panose="020F0502020204030204" pitchFamily="34" charset="0"/>
                <a:ea typeface="Calibri" panose="020F0502020204030204" pitchFamily="34" charset="0"/>
                <a:cs typeface="Times New Roman" panose="02020603050405020304" pitchFamily="18" charset="0"/>
              </a:rPr>
              <a:t>d) 	quadro progettuale ed economico di riferimento;</a:t>
            </a:r>
          </a:p>
          <a:p>
            <a:pPr marL="539750" indent="-539750" algn="just">
              <a:buNone/>
              <a:tabLst>
                <a:tab pos="539750" algn="l"/>
              </a:tabLst>
            </a:pPr>
            <a:r>
              <a:rPr lang="it-IT" sz="2200" dirty="0">
                <a:effectLst/>
                <a:latin typeface="Calibri" panose="020F0502020204030204" pitchFamily="34" charset="0"/>
                <a:ea typeface="Calibri" panose="020F0502020204030204" pitchFamily="34" charset="0"/>
                <a:cs typeface="Times New Roman" panose="02020603050405020304" pitchFamily="18" charset="0"/>
              </a:rPr>
              <a:t>e) 	requisiti di partecipazione e cause di esclusione, con particolare riguardo alla disciplina in materia di conflitti di interesse;</a:t>
            </a:r>
          </a:p>
          <a:p>
            <a:pPr marL="539750" indent="-539750" algn="just">
              <a:buNone/>
              <a:tabLst>
                <a:tab pos="539750" algn="l"/>
              </a:tabLst>
            </a:pPr>
            <a:r>
              <a:rPr lang="it-IT" sz="2200" dirty="0">
                <a:effectLst/>
                <a:latin typeface="Calibri" panose="020F0502020204030204" pitchFamily="34" charset="0"/>
                <a:ea typeface="Calibri" panose="020F0502020204030204" pitchFamily="34" charset="0"/>
                <a:cs typeface="Times New Roman" panose="02020603050405020304" pitchFamily="18" charset="0"/>
              </a:rPr>
              <a:t>f) 	fasi del procedimento e modalità di svolgimento;</a:t>
            </a:r>
          </a:p>
          <a:p>
            <a:pPr marL="539750" indent="-539750" algn="just">
              <a:buNone/>
              <a:tabLst>
                <a:tab pos="539750" algn="l"/>
              </a:tabLst>
            </a:pPr>
            <a:r>
              <a:rPr lang="it-IT" sz="2200" dirty="0">
                <a:effectLst/>
                <a:latin typeface="Calibri" panose="020F0502020204030204" pitchFamily="34" charset="0"/>
                <a:ea typeface="Calibri" panose="020F0502020204030204" pitchFamily="34" charset="0"/>
                <a:cs typeface="Times New Roman" panose="02020603050405020304" pitchFamily="18" charset="0"/>
              </a:rPr>
              <a:t>g) 	criteri di valutazione delle proposte, anche eventualmente finalizzate a sostenere – nel rispetto dei principi di ragionevolezza e di proporzionalità – la continuità occupazionale del personale dipendente degli ETS;</a:t>
            </a:r>
          </a:p>
          <a:p>
            <a:pPr marL="539750" indent="-539750" algn="just">
              <a:buNone/>
              <a:tabLst>
                <a:tab pos="539750" algn="l"/>
              </a:tabLst>
            </a:pPr>
            <a:r>
              <a:rPr lang="it-IT" sz="2200" dirty="0">
                <a:effectLst/>
                <a:latin typeface="Calibri" panose="020F0502020204030204" pitchFamily="34" charset="0"/>
                <a:ea typeface="Calibri" panose="020F0502020204030204" pitchFamily="34" charset="0"/>
                <a:cs typeface="Times New Roman" panose="02020603050405020304" pitchFamily="18" charset="0"/>
              </a:rPr>
              <a:t>h) 	conclusione del procedimento.</a:t>
            </a:r>
          </a:p>
          <a:p>
            <a:pPr marL="0" indent="0" algn="just">
              <a:lnSpc>
                <a:spcPct val="120000"/>
              </a:lnSpc>
              <a:spcBef>
                <a:spcPts val="0"/>
              </a:spcBef>
              <a:spcAft>
                <a:spcPts val="600"/>
              </a:spcAft>
              <a:buNone/>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it-IT" dirty="0"/>
          </a:p>
          <a:p>
            <a:pPr marL="0" indent="0" algn="just">
              <a:buNone/>
            </a:pPr>
            <a:endParaRPr lang="it-IT" dirty="0"/>
          </a:p>
        </p:txBody>
      </p:sp>
    </p:spTree>
    <p:extLst>
      <p:ext uri="{BB962C8B-B14F-4D97-AF65-F5344CB8AC3E}">
        <p14:creationId xmlns:p14="http://schemas.microsoft.com/office/powerpoint/2010/main" val="14328590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FE0CD01F-FDA6-47D0-9CD0-E418CD55F82C}"/>
              </a:ext>
            </a:extLst>
          </p:cNvPr>
          <p:cNvSpPr>
            <a:spLocks noGrp="1"/>
          </p:cNvSpPr>
          <p:nvPr>
            <p:ph sz="quarter" idx="13"/>
          </p:nvPr>
        </p:nvSpPr>
        <p:spPr>
          <a:xfrm>
            <a:off x="706474" y="931653"/>
            <a:ext cx="10852922" cy="5443268"/>
          </a:xfrm>
        </p:spPr>
        <p:txBody>
          <a:bodyPr>
            <a:normAutofit/>
          </a:bodyPr>
          <a:lstStyle/>
          <a:p>
            <a:pPr marL="0" indent="0" algn="just">
              <a:lnSpc>
                <a:spcPct val="120000"/>
              </a:lnSpc>
              <a:spcBef>
                <a:spcPts val="0"/>
              </a:spcBef>
              <a:spcAft>
                <a:spcPts val="600"/>
              </a:spcAft>
              <a:buNone/>
            </a:pPr>
            <a:r>
              <a:rPr lang="it-IT"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Terzo passo: Avviare la coprogettazione.</a:t>
            </a:r>
            <a:endParaRPr lang="it-IT" sz="18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20000"/>
              </a:lnSpc>
              <a:spcBef>
                <a:spcPts val="0"/>
              </a:spcBef>
              <a:spcAft>
                <a:spcPts val="600"/>
              </a:spcAft>
              <a:buNone/>
            </a:pPr>
            <a:r>
              <a:rPr lang="it-IT" sz="2200" b="1" dirty="0">
                <a:effectLst/>
                <a:latin typeface="Times New Roman" panose="02020603050405020304" pitchFamily="18" charset="0"/>
                <a:ea typeface="Calibri" panose="020F0502020204030204" pitchFamily="34" charset="0"/>
                <a:cs typeface="Times New Roman" panose="02020603050405020304" pitchFamily="18" charset="0"/>
              </a:rPr>
              <a:t>Contenuto minimo dell’Avviso:</a:t>
            </a:r>
          </a:p>
          <a:p>
            <a:pPr marL="0" indent="0" algn="just">
              <a:buNone/>
            </a:pPr>
            <a:r>
              <a:rPr lang="it-IT" sz="2200" dirty="0">
                <a:effectLst/>
                <a:latin typeface="Calibri" panose="020F0502020204030204" pitchFamily="34" charset="0"/>
                <a:ea typeface="Calibri" panose="020F0502020204030204" pitchFamily="34" charset="0"/>
                <a:cs typeface="Times New Roman" panose="02020603050405020304" pitchFamily="18" charset="0"/>
              </a:rPr>
              <a:t>All’avviso, infine, potrebbero essere allegati almeno i seguenti atti e documenti:</a:t>
            </a:r>
          </a:p>
          <a:p>
            <a:pPr marL="0" indent="0" algn="just">
              <a:buNone/>
            </a:pPr>
            <a:r>
              <a:rPr lang="it-IT" sz="2200" dirty="0">
                <a:effectLst/>
                <a:latin typeface="Calibri" panose="020F0502020204030204" pitchFamily="34" charset="0"/>
                <a:ea typeface="Calibri" panose="020F0502020204030204" pitchFamily="34" charset="0"/>
                <a:cs typeface="Times New Roman" panose="02020603050405020304" pitchFamily="18" charset="0"/>
              </a:rPr>
              <a:t>i. </a:t>
            </a:r>
            <a:r>
              <a:rPr lang="it-IT" sz="2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documento progettuale di massima </a:t>
            </a:r>
            <a:r>
              <a:rPr lang="it-IT" sz="2200" dirty="0">
                <a:effectLst/>
                <a:latin typeface="Calibri" panose="020F0502020204030204" pitchFamily="34" charset="0"/>
                <a:ea typeface="Calibri" panose="020F0502020204030204" pitchFamily="34" charset="0"/>
                <a:cs typeface="Times New Roman" panose="02020603050405020304" pitchFamily="18" charset="0"/>
              </a:rPr>
              <a:t>e/o progetto preliminare;</a:t>
            </a:r>
          </a:p>
          <a:p>
            <a:pPr marL="0" indent="0" algn="just">
              <a:buNone/>
            </a:pPr>
            <a:r>
              <a:rPr lang="it-IT" sz="2200" dirty="0">
                <a:effectLst/>
                <a:latin typeface="Calibri" panose="020F0502020204030204" pitchFamily="34" charset="0"/>
                <a:ea typeface="Calibri" panose="020F0502020204030204" pitchFamily="34" charset="0"/>
                <a:cs typeface="Times New Roman" panose="02020603050405020304" pitchFamily="18" charset="0"/>
              </a:rPr>
              <a:t>ii. </a:t>
            </a:r>
            <a:r>
              <a:rPr lang="it-IT" sz="2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schema di convenzione</a:t>
            </a:r>
            <a:r>
              <a:rPr lang="it-IT" sz="2200" dirty="0">
                <a:effectLst/>
                <a:latin typeface="Calibri" panose="020F0502020204030204" pitchFamily="34" charset="0"/>
                <a:ea typeface="Calibri" panose="020F0502020204030204" pitchFamily="34" charset="0"/>
                <a:cs typeface="Times New Roman" panose="02020603050405020304" pitchFamily="18" charset="0"/>
              </a:rPr>
              <a:t>, regolante i rapporti di collaborazione fra Amministrazione procedente e ETS, anche ai fini del rispetto degli obblighi previsti dalla disciplina vigente in materia di tracciabilità dei flussi finanziari;</a:t>
            </a:r>
          </a:p>
          <a:p>
            <a:pPr marL="0" indent="0" algn="just">
              <a:buNone/>
            </a:pPr>
            <a:r>
              <a:rPr lang="it-IT" sz="2200" dirty="0">
                <a:effectLst/>
                <a:latin typeface="Calibri" panose="020F0502020204030204" pitchFamily="34" charset="0"/>
                <a:ea typeface="Calibri" panose="020F0502020204030204" pitchFamily="34" charset="0"/>
                <a:cs typeface="Times New Roman" panose="02020603050405020304" pitchFamily="18" charset="0"/>
              </a:rPr>
              <a:t>iii. </a:t>
            </a:r>
            <a:r>
              <a:rPr lang="it-IT" sz="2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modello di domanda di partecipazione e relative dichiarazioni</a:t>
            </a:r>
            <a:r>
              <a:rPr lang="it-IT" sz="2200" dirty="0">
                <a:effectLst/>
                <a:latin typeface="Calibri" panose="020F0502020204030204" pitchFamily="34" charset="0"/>
                <a:ea typeface="Calibri" panose="020F0502020204030204" pitchFamily="34" charset="0"/>
                <a:cs typeface="Times New Roman" panose="02020603050405020304" pitchFamily="18" charset="0"/>
              </a:rPr>
              <a:t>, inclusa espressa liberatoria in favore dell’Amministrazione procedente in ordine ad eventuali responsabilità legate alla proprietà intellettuale delle proposte presentate;</a:t>
            </a:r>
          </a:p>
          <a:p>
            <a:pPr marL="0" indent="0" algn="just">
              <a:buNone/>
            </a:pPr>
            <a:r>
              <a:rPr lang="it-IT" sz="2200" dirty="0">
                <a:effectLst/>
                <a:latin typeface="Calibri" panose="020F0502020204030204" pitchFamily="34" charset="0"/>
                <a:ea typeface="Calibri" panose="020F0502020204030204" pitchFamily="34" charset="0"/>
                <a:cs typeface="Times New Roman" panose="02020603050405020304" pitchFamily="18" charset="0"/>
              </a:rPr>
              <a:t>iv. eventuale </a:t>
            </a:r>
            <a:r>
              <a:rPr lang="it-IT" sz="2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modello di proposta (progettuale ed econom</a:t>
            </a:r>
            <a:r>
              <a:rPr lang="it-IT" sz="2200" dirty="0">
                <a:effectLst/>
                <a:latin typeface="Calibri" panose="020F0502020204030204" pitchFamily="34" charset="0"/>
                <a:ea typeface="Calibri" panose="020F0502020204030204" pitchFamily="34" charset="0"/>
                <a:cs typeface="Times New Roman" panose="02020603050405020304" pitchFamily="18" charset="0"/>
              </a:rPr>
              <a:t>ica).</a:t>
            </a:r>
          </a:p>
          <a:p>
            <a:pPr marL="0" indent="0" algn="just">
              <a:lnSpc>
                <a:spcPct val="120000"/>
              </a:lnSpc>
              <a:spcBef>
                <a:spcPts val="0"/>
              </a:spcBef>
              <a:spcAft>
                <a:spcPts val="600"/>
              </a:spcAft>
              <a:buNone/>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it-IT" dirty="0"/>
          </a:p>
          <a:p>
            <a:pPr marL="0" indent="0" algn="just">
              <a:buNone/>
            </a:pPr>
            <a:endParaRPr lang="it-IT" dirty="0"/>
          </a:p>
        </p:txBody>
      </p:sp>
    </p:spTree>
    <p:extLst>
      <p:ext uri="{BB962C8B-B14F-4D97-AF65-F5344CB8AC3E}">
        <p14:creationId xmlns:p14="http://schemas.microsoft.com/office/powerpoint/2010/main" val="26630191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FE0CD01F-FDA6-47D0-9CD0-E418CD55F82C}"/>
              </a:ext>
            </a:extLst>
          </p:cNvPr>
          <p:cNvSpPr>
            <a:spLocks noGrp="1"/>
          </p:cNvSpPr>
          <p:nvPr>
            <p:ph sz="quarter" idx="13"/>
          </p:nvPr>
        </p:nvSpPr>
        <p:spPr>
          <a:xfrm>
            <a:off x="706474" y="931653"/>
            <a:ext cx="10852922" cy="5443268"/>
          </a:xfrm>
        </p:spPr>
        <p:txBody>
          <a:bodyPr>
            <a:normAutofit/>
          </a:bodyPr>
          <a:lstStyle/>
          <a:p>
            <a:pPr marL="0" indent="0" algn="just">
              <a:lnSpc>
                <a:spcPct val="120000"/>
              </a:lnSpc>
              <a:spcBef>
                <a:spcPts val="0"/>
              </a:spcBef>
              <a:spcAft>
                <a:spcPts val="600"/>
              </a:spcAft>
              <a:buNone/>
            </a:pPr>
            <a:r>
              <a:rPr lang="it-IT"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Terzo passo: Avviare la coprogettazione.</a:t>
            </a:r>
            <a:endParaRPr lang="it-IT" sz="18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20000"/>
              </a:lnSpc>
              <a:spcBef>
                <a:spcPts val="0"/>
              </a:spcBef>
              <a:spcAft>
                <a:spcPts val="600"/>
              </a:spcAft>
              <a:buNone/>
            </a:pPr>
            <a:r>
              <a:rPr lang="it-IT" sz="2200" b="1" dirty="0">
                <a:effectLst/>
                <a:latin typeface="Times New Roman" panose="02020603050405020304" pitchFamily="18" charset="0"/>
                <a:ea typeface="Calibri" panose="020F0502020204030204" pitchFamily="34" charset="0"/>
                <a:cs typeface="Times New Roman" panose="02020603050405020304" pitchFamily="18" charset="0"/>
              </a:rPr>
              <a:t>Contenuto minimo dell’Avviso:</a:t>
            </a:r>
          </a:p>
          <a:p>
            <a:pPr marL="0" indent="0" algn="just">
              <a:buNone/>
            </a:pPr>
            <a:r>
              <a:rPr lang="it-IT" sz="2400" dirty="0"/>
              <a:t>Gli avvisi dovrebbero:</a:t>
            </a:r>
          </a:p>
          <a:p>
            <a:pPr marL="0" indent="0" algn="just">
              <a:buNone/>
            </a:pPr>
            <a:r>
              <a:rPr lang="it-IT" sz="2400" dirty="0"/>
              <a:t>-  descrivere in modo chiaro il quadro progettuale ed economico di riferimento;</a:t>
            </a:r>
          </a:p>
          <a:p>
            <a:pPr algn="just">
              <a:buFontTx/>
              <a:buChar char="-"/>
            </a:pPr>
            <a:r>
              <a:rPr lang="it-IT" sz="2400" dirty="0"/>
              <a:t>mettere a disposizione degli ETS, che intendano partecipare al procedimento ad evidenza pubblica, le informazioni, i dati e gli eventuali strumenti di programmazione e di pianificazione, ritenuti utili e pertinenti, in modo da consentire loro di elaborare una proposta progettuale coerente con l’azione degli enti procedenti, nonché efficace ed effettiva;</a:t>
            </a:r>
          </a:p>
          <a:p>
            <a:pPr algn="just">
              <a:buFontTx/>
              <a:buChar char="-"/>
            </a:pPr>
            <a:r>
              <a:rPr lang="it-IT" sz="2400" dirty="0"/>
              <a:t>indicare l’insieme delle risorse messe a disposizione dall’amministrazione procedente ed utilizzabili nell’eventuale esecuzione delle attività di progetto.</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it-IT" dirty="0"/>
          </a:p>
          <a:p>
            <a:pPr marL="0" indent="0" algn="just">
              <a:buNone/>
            </a:pPr>
            <a:endParaRPr lang="it-IT" dirty="0"/>
          </a:p>
        </p:txBody>
      </p:sp>
    </p:spTree>
    <p:extLst>
      <p:ext uri="{BB962C8B-B14F-4D97-AF65-F5344CB8AC3E}">
        <p14:creationId xmlns:p14="http://schemas.microsoft.com/office/powerpoint/2010/main" val="4390483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FE0CD01F-FDA6-47D0-9CD0-E418CD55F82C}"/>
              </a:ext>
            </a:extLst>
          </p:cNvPr>
          <p:cNvSpPr>
            <a:spLocks noGrp="1"/>
          </p:cNvSpPr>
          <p:nvPr>
            <p:ph sz="quarter" idx="13"/>
          </p:nvPr>
        </p:nvSpPr>
        <p:spPr>
          <a:xfrm>
            <a:off x="706474" y="931653"/>
            <a:ext cx="10852922" cy="5443268"/>
          </a:xfrm>
        </p:spPr>
        <p:txBody>
          <a:bodyPr>
            <a:normAutofit fontScale="85000" lnSpcReduction="10000"/>
          </a:bodyPr>
          <a:lstStyle/>
          <a:p>
            <a:pPr marL="0" indent="0" algn="just">
              <a:lnSpc>
                <a:spcPct val="120000"/>
              </a:lnSpc>
              <a:spcBef>
                <a:spcPts val="0"/>
              </a:spcBef>
              <a:spcAft>
                <a:spcPts val="600"/>
              </a:spcAft>
              <a:buNone/>
            </a:pPr>
            <a:r>
              <a:rPr lang="it-IT"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Sistema alternativo alla coprogettazione: l’accreditamento.</a:t>
            </a:r>
            <a:endParaRPr lang="it-IT" sz="18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361950" indent="-361950" algn="just">
              <a:lnSpc>
                <a:spcPct val="120000"/>
              </a:lnSpc>
              <a:spcBef>
                <a:spcPts val="0"/>
              </a:spcBef>
              <a:spcAft>
                <a:spcPts val="600"/>
              </a:spcAft>
              <a:buNone/>
              <a:tabLst>
                <a:tab pos="361950" algn="l"/>
              </a:tabLst>
            </a:pPr>
            <a:r>
              <a:rPr lang="it-IT" sz="1800" b="1" dirty="0">
                <a:effectLst/>
                <a:latin typeface="Times New Roman" panose="02020603050405020304" pitchFamily="18" charset="0"/>
                <a:ea typeface="Calibri" panose="020F0502020204030204" pitchFamily="34" charset="0"/>
                <a:cs typeface="Times New Roman" panose="02020603050405020304" pitchFamily="18" charset="0"/>
              </a:rPr>
              <a:t>L’accreditamento.</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361950" indent="-361950" algn="just">
              <a:lnSpc>
                <a:spcPct val="120000"/>
              </a:lnSpc>
              <a:spcBef>
                <a:spcPts val="0"/>
              </a:spcBef>
              <a:spcAft>
                <a:spcPts val="600"/>
              </a:spcAft>
              <a:buNone/>
              <a:tabLst>
                <a:tab pos="361950" algn="l"/>
              </a:tabLst>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In alternativa, in base all’art. 55, comma 4, CTS è possibile procedere mediante “accreditamento”.</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361950" indent="-361950" algn="just">
              <a:lnSpc>
                <a:spcPct val="120000"/>
              </a:lnSpc>
              <a:spcBef>
                <a:spcPts val="0"/>
              </a:spcBef>
              <a:spcAft>
                <a:spcPts val="600"/>
              </a:spcAft>
              <a:buNone/>
              <a:tabLst>
                <a:tab pos="361950" algn="l"/>
              </a:tabLst>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Le fasi procedimentali sono le seguenti:</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361950" indent="-361950" algn="just">
              <a:lnSpc>
                <a:spcPct val="120000"/>
              </a:lnSpc>
              <a:spcBef>
                <a:spcPts val="0"/>
              </a:spcBef>
              <a:spcAft>
                <a:spcPts val="600"/>
              </a:spcAft>
              <a:buNone/>
              <a:tabLst>
                <a:tab pos="361950" algn="l"/>
              </a:tabLst>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1) 	</a:t>
            </a:r>
            <a:r>
              <a:rPr lang="it-IT" sz="1800" b="1" dirty="0">
                <a:effectLst/>
                <a:latin typeface="Times New Roman" panose="02020603050405020304" pitchFamily="18" charset="0"/>
                <a:ea typeface="Calibri" panose="020F0502020204030204" pitchFamily="34" charset="0"/>
                <a:cs typeface="Times New Roman" panose="02020603050405020304" pitchFamily="18" charset="0"/>
              </a:rPr>
              <a:t>indizione della procedura</a:t>
            </a: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mediante determina assunta dal competente soggetto della P.A. “procedente”, con la quale sono approvate le bozze degli atti della procedura e viene nominato il responsabile del procedimento, ai sensi dell’art. 6 della legge n. 241/1990;</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361950" indent="-361950" algn="just">
              <a:lnSpc>
                <a:spcPct val="120000"/>
              </a:lnSpc>
              <a:spcBef>
                <a:spcPts val="0"/>
              </a:spcBef>
              <a:spcAft>
                <a:spcPts val="600"/>
              </a:spcAft>
              <a:buNone/>
              <a:tabLst>
                <a:tab pos="361950" algn="l"/>
              </a:tabLst>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2)	</a:t>
            </a:r>
            <a:r>
              <a:rPr lang="it-IT" sz="1800" b="1" dirty="0">
                <a:effectLst/>
                <a:latin typeface="Times New Roman" panose="02020603050405020304" pitchFamily="18" charset="0"/>
                <a:ea typeface="Calibri" panose="020F0502020204030204" pitchFamily="34" charset="0"/>
                <a:cs typeface="Times New Roman" panose="02020603050405020304" pitchFamily="18" charset="0"/>
              </a:rPr>
              <a:t>pubblicazione degli atti della procedura</a:t>
            </a: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(di norma, avviso, eventuale modello di domanda di partecipazione e relative autodichiarazioni degli ETS, eventuale documento progettuale di massima o documento di riferimento elaborato dalla stessa P.A., schema del “patto di accreditamento”, nonché della carta di servizio);</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361950" indent="-361950" algn="just">
              <a:lnSpc>
                <a:spcPct val="120000"/>
              </a:lnSpc>
              <a:spcBef>
                <a:spcPts val="0"/>
              </a:spcBef>
              <a:spcAft>
                <a:spcPts val="600"/>
              </a:spcAft>
              <a:buNone/>
              <a:tabLst>
                <a:tab pos="361950" algn="l"/>
              </a:tabLst>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3) 	atto di </a:t>
            </a:r>
            <a:r>
              <a:rPr lang="it-IT" sz="1800" b="1" dirty="0">
                <a:effectLst/>
                <a:latin typeface="Times New Roman" panose="02020603050405020304" pitchFamily="18" charset="0"/>
                <a:ea typeface="Calibri" panose="020F0502020204030204" pitchFamily="34" charset="0"/>
                <a:cs typeface="Times New Roman" panose="02020603050405020304" pitchFamily="18" charset="0"/>
              </a:rPr>
              <a:t>nomina della commissione</a:t>
            </a: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 dopo la scadenza del termine stabilito nell’avviso per la ricezione delle domande di partecipazione da parte degli ETS – per i lavori di verifica delle domande medesime;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361950" indent="-361950" algn="just">
              <a:lnSpc>
                <a:spcPct val="120000"/>
              </a:lnSpc>
              <a:spcBef>
                <a:spcPts val="0"/>
              </a:spcBef>
              <a:spcAft>
                <a:spcPts val="600"/>
              </a:spcAft>
              <a:buNone/>
              <a:tabLst>
                <a:tab pos="361950" algn="l"/>
              </a:tabLst>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4) 	verbali delle operazioni di </a:t>
            </a:r>
            <a:r>
              <a:rPr lang="it-IT" sz="1800" b="1" dirty="0">
                <a:effectLst/>
                <a:latin typeface="Times New Roman" panose="02020603050405020304" pitchFamily="18" charset="0"/>
                <a:ea typeface="Calibri" panose="020F0502020204030204" pitchFamily="34" charset="0"/>
                <a:cs typeface="Times New Roman" panose="02020603050405020304" pitchFamily="18" charset="0"/>
              </a:rPr>
              <a:t>verifica delle domande di partecipazione</a:t>
            </a: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361950" indent="-361950" algn="just">
              <a:lnSpc>
                <a:spcPct val="120000"/>
              </a:lnSpc>
              <a:spcBef>
                <a:spcPts val="0"/>
              </a:spcBef>
              <a:spcAft>
                <a:spcPts val="600"/>
              </a:spcAft>
              <a:buNone/>
              <a:tabLst>
                <a:tab pos="361950" algn="l"/>
              </a:tabLst>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5) 	elenco degli ETS ammessi e di quelli non ammessi;</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361950" indent="-361950" algn="just">
              <a:lnSpc>
                <a:spcPct val="120000"/>
              </a:lnSpc>
              <a:spcBef>
                <a:spcPts val="0"/>
              </a:spcBef>
              <a:spcAft>
                <a:spcPts val="600"/>
              </a:spcAft>
              <a:buNone/>
              <a:tabLst>
                <a:tab pos="361950" algn="l"/>
              </a:tabLst>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6) 	</a:t>
            </a:r>
            <a:r>
              <a:rPr lang="it-IT" sz="1800" b="1" dirty="0">
                <a:effectLst/>
                <a:latin typeface="Times New Roman" panose="02020603050405020304" pitchFamily="18" charset="0"/>
                <a:ea typeface="Calibri" panose="020F0502020204030204" pitchFamily="34" charset="0"/>
                <a:cs typeface="Times New Roman" panose="02020603050405020304" pitchFamily="18" charset="0"/>
              </a:rPr>
              <a:t>conclusione del procedimento</a:t>
            </a: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con apposito provvedimento di accreditamento degli ETS accreditati (e relativo Elenco);</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361950" indent="-361950" algn="just">
              <a:lnSpc>
                <a:spcPct val="120000"/>
              </a:lnSpc>
              <a:spcBef>
                <a:spcPts val="0"/>
              </a:spcBef>
              <a:spcAft>
                <a:spcPts val="600"/>
              </a:spcAft>
              <a:buNone/>
              <a:tabLst>
                <a:tab pos="361950" algn="l"/>
              </a:tabLst>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7) 	</a:t>
            </a:r>
            <a:r>
              <a:rPr lang="it-IT" sz="1800" b="1" dirty="0">
                <a:effectLst/>
                <a:latin typeface="Times New Roman" panose="02020603050405020304" pitchFamily="18" charset="0"/>
                <a:ea typeface="Calibri" panose="020F0502020204030204" pitchFamily="34" charset="0"/>
                <a:cs typeface="Times New Roman" panose="02020603050405020304" pitchFamily="18" charset="0"/>
              </a:rPr>
              <a:t>sottoscrizione del “patto di accreditamento”</a:t>
            </a: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361950" indent="-361950" algn="just">
              <a:lnSpc>
                <a:spcPct val="120000"/>
              </a:lnSpc>
              <a:spcBef>
                <a:spcPts val="0"/>
              </a:spcBef>
              <a:spcAft>
                <a:spcPts val="600"/>
              </a:spcAft>
              <a:buNone/>
              <a:tabLst>
                <a:tab pos="361950" algn="l"/>
              </a:tabLst>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8)	provvedimenti sanzionatori (di sospensione o decadenza dell’accreditamento), assunti dalla competente P.A. nell’esercizio del potere/dovere di controllo e di verifica sull’attività dell’ETS accreditato.</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20000"/>
              </a:lnSpc>
              <a:spcBef>
                <a:spcPts val="0"/>
              </a:spcBef>
              <a:spcAft>
                <a:spcPts val="600"/>
              </a:spcAft>
              <a:buNone/>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it-IT" dirty="0"/>
          </a:p>
          <a:p>
            <a:pPr marL="0" indent="0" algn="just">
              <a:buNone/>
            </a:pPr>
            <a:endParaRPr lang="it-IT" dirty="0"/>
          </a:p>
        </p:txBody>
      </p:sp>
    </p:spTree>
    <p:extLst>
      <p:ext uri="{BB962C8B-B14F-4D97-AF65-F5344CB8AC3E}">
        <p14:creationId xmlns:p14="http://schemas.microsoft.com/office/powerpoint/2010/main" val="41750401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2E466346-EDB5-DBFB-19A2-627FB0B1BDA3}"/>
              </a:ext>
            </a:extLst>
          </p:cNvPr>
          <p:cNvPicPr>
            <a:picLocks noChangeAspect="1"/>
          </p:cNvPicPr>
          <p:nvPr/>
        </p:nvPicPr>
        <p:blipFill>
          <a:blip r:embed="rId2"/>
          <a:stretch>
            <a:fillRect/>
          </a:stretch>
        </p:blipFill>
        <p:spPr>
          <a:xfrm>
            <a:off x="966602" y="1081200"/>
            <a:ext cx="9376470" cy="5396431"/>
          </a:xfrm>
          <a:prstGeom prst="rect">
            <a:avLst/>
          </a:prstGeom>
        </p:spPr>
      </p:pic>
    </p:spTree>
    <p:extLst>
      <p:ext uri="{BB962C8B-B14F-4D97-AF65-F5344CB8AC3E}">
        <p14:creationId xmlns:p14="http://schemas.microsoft.com/office/powerpoint/2010/main" val="22537566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FE0CD01F-FDA6-47D0-9CD0-E418CD55F82C}"/>
              </a:ext>
            </a:extLst>
          </p:cNvPr>
          <p:cNvSpPr>
            <a:spLocks noGrp="1"/>
          </p:cNvSpPr>
          <p:nvPr>
            <p:ph sz="quarter" idx="13"/>
          </p:nvPr>
        </p:nvSpPr>
        <p:spPr>
          <a:xfrm>
            <a:off x="706474" y="931653"/>
            <a:ext cx="10852922" cy="5443268"/>
          </a:xfrm>
        </p:spPr>
        <p:txBody>
          <a:bodyPr>
            <a:normAutofit/>
          </a:bodyPr>
          <a:lstStyle/>
          <a:p>
            <a:pPr marL="0" indent="0" algn="just">
              <a:lnSpc>
                <a:spcPct val="120000"/>
              </a:lnSpc>
              <a:spcBef>
                <a:spcPts val="0"/>
              </a:spcBef>
              <a:spcAft>
                <a:spcPts val="600"/>
              </a:spcAft>
              <a:buNone/>
            </a:pPr>
            <a:r>
              <a:rPr lang="it-IT" dirty="0">
                <a:solidFill>
                  <a:srgbClr val="FF0000"/>
                </a:solidFill>
                <a:latin typeface="Calibri" panose="020F0502020204030204" pitchFamily="34" charset="0"/>
                <a:cs typeface="Times New Roman" panose="02020603050405020304" pitchFamily="18" charset="0"/>
              </a:rPr>
              <a:t>1.3 Casistica.</a:t>
            </a:r>
          </a:p>
          <a:p>
            <a:pPr marL="0" indent="0">
              <a:buNone/>
            </a:pPr>
            <a:r>
              <a:rPr lang="it-IT" sz="2200" dirty="0"/>
              <a:t>Quali requisiti soggettivi è possibile richiedere?</a:t>
            </a:r>
          </a:p>
          <a:p>
            <a:pPr marL="0" indent="0">
              <a:buNone/>
            </a:pPr>
            <a:endParaRPr lang="it-IT" sz="2200" dirty="0"/>
          </a:p>
          <a:p>
            <a:pPr marL="457200" indent="-457200">
              <a:buAutoNum type="alphaUcParenR"/>
            </a:pPr>
            <a:r>
              <a:rPr lang="it-IT" sz="2200" dirty="0"/>
              <a:t>E’ possibile applicare l’art. 80 del Codice appalti «per analogia»;</a:t>
            </a:r>
          </a:p>
          <a:p>
            <a:pPr marL="457200" indent="-457200" algn="just">
              <a:buAutoNum type="alphaUcParenR"/>
            </a:pPr>
            <a:r>
              <a:rPr lang="it-IT" sz="2400" dirty="0"/>
              <a:t>In relazione al tipo di servizio/intervento, possono essere chiesti ulteriori requisiti di accesso, per valorizzare ad es. il dato esperienziale (es. aver svolto contratti simili in un determinato arco temporale), il radicamento sul territorio (inteso come conoscenza delle problematiche e dei bisogni del territorio, reti, tavoli territoriali, welfare di comunità, ecc.), l'attitudine ad operare in rete con soggetti misti (terzo settore, profit, ecc.). Non ci sono particolari indicazioni, dato che non è l’affidamento di un contratto pubblico, tuttavia si devono rispettare i principi di proporzionalità e non discriminazione.</a:t>
            </a:r>
            <a:endParaRPr lang="it-IT" sz="2200" dirty="0"/>
          </a:p>
          <a:p>
            <a:pPr marL="0" indent="0" algn="just">
              <a:buNone/>
            </a:pPr>
            <a:endParaRPr lang="it-IT" dirty="0"/>
          </a:p>
        </p:txBody>
      </p:sp>
    </p:spTree>
    <p:extLst>
      <p:ext uri="{BB962C8B-B14F-4D97-AF65-F5344CB8AC3E}">
        <p14:creationId xmlns:p14="http://schemas.microsoft.com/office/powerpoint/2010/main" val="1141640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FE0CD01F-FDA6-47D0-9CD0-E418CD55F82C}"/>
              </a:ext>
            </a:extLst>
          </p:cNvPr>
          <p:cNvSpPr>
            <a:spLocks noGrp="1"/>
          </p:cNvSpPr>
          <p:nvPr>
            <p:ph sz="quarter" idx="13"/>
          </p:nvPr>
        </p:nvSpPr>
        <p:spPr>
          <a:xfrm>
            <a:off x="706474" y="931653"/>
            <a:ext cx="10852922" cy="5443268"/>
          </a:xfrm>
        </p:spPr>
        <p:txBody>
          <a:bodyPr>
            <a:normAutofit/>
          </a:bodyPr>
          <a:lstStyle/>
          <a:p>
            <a:pPr marL="0" indent="0" algn="just">
              <a:lnSpc>
                <a:spcPct val="120000"/>
              </a:lnSpc>
              <a:spcBef>
                <a:spcPts val="0"/>
              </a:spcBef>
              <a:spcAft>
                <a:spcPts val="600"/>
              </a:spcAft>
              <a:buNone/>
            </a:pPr>
            <a:r>
              <a:rPr lang="it-IT" dirty="0">
                <a:solidFill>
                  <a:srgbClr val="FF0000"/>
                </a:solidFill>
                <a:latin typeface="Calibri" panose="020F0502020204030204" pitchFamily="34" charset="0"/>
                <a:cs typeface="Times New Roman" panose="02020603050405020304" pitchFamily="18" charset="0"/>
              </a:rPr>
              <a:t>1.3 Casistica.</a:t>
            </a:r>
          </a:p>
          <a:p>
            <a:pPr marL="0" indent="0">
              <a:buNone/>
            </a:pPr>
            <a:r>
              <a:rPr lang="it-IT" sz="2200" dirty="0">
                <a:solidFill>
                  <a:srgbClr val="FF0000"/>
                </a:solidFill>
              </a:rPr>
              <a:t>Tar Lazio, Latina, Sez. I, </a:t>
            </a:r>
            <a:r>
              <a:rPr lang="it-IT" sz="2200" dirty="0" err="1">
                <a:solidFill>
                  <a:srgbClr val="FF0000"/>
                </a:solidFill>
              </a:rPr>
              <a:t>sent</a:t>
            </a:r>
            <a:r>
              <a:rPr lang="it-IT" sz="2200" dirty="0">
                <a:solidFill>
                  <a:srgbClr val="FF0000"/>
                </a:solidFill>
              </a:rPr>
              <a:t>. 28.3.2022, n. 281</a:t>
            </a:r>
          </a:p>
          <a:p>
            <a:pPr marL="0" indent="0" algn="just">
              <a:buNone/>
            </a:pPr>
            <a:r>
              <a:rPr lang="it-IT" sz="2200" dirty="0"/>
              <a:t>A) </a:t>
            </a:r>
            <a:r>
              <a:rPr lang="it-IT" sz="2400" dirty="0"/>
              <a:t>la co-progettazione è lo strumento ordinario di esercizio dell’azione amministrativa nell’ambito dei servizi sociali, che si basa sulla convergenza di obiettivi e sull’aggregazione di risorse pubbliche e private, e che costituisce la metodologia di riferimento per l’attivazione di rapporti di collaborazione con enti del terzo settore;</a:t>
            </a:r>
          </a:p>
          <a:p>
            <a:pPr marL="0" indent="0" algn="just">
              <a:buNone/>
            </a:pPr>
            <a:r>
              <a:rPr lang="it-IT" sz="2400" dirty="0"/>
              <a:t>B) la legge, al fine di non limitare le prerogative di ogni ente pubblico, “non specifica, tipizzandole, le modalità e i termini per la corretta indizione e svolgimento dei procedimenti amministrativi di coprogettazione”;</a:t>
            </a:r>
          </a:p>
          <a:p>
            <a:pPr marL="0" indent="0" algn="just">
              <a:buNone/>
            </a:pPr>
            <a:r>
              <a:rPr lang="it-IT" sz="2400" dirty="0"/>
              <a:t>C) non può prescindersi “dallo svolgimento di procedure comparative ad evidenza pubblica”</a:t>
            </a:r>
            <a:endParaRPr lang="it-IT" sz="2200" dirty="0"/>
          </a:p>
          <a:p>
            <a:pPr marL="457200" indent="-457200">
              <a:buAutoNum type="alphaUcParenR"/>
            </a:pPr>
            <a:endParaRPr lang="it-IT" dirty="0"/>
          </a:p>
        </p:txBody>
      </p:sp>
    </p:spTree>
    <p:extLst>
      <p:ext uri="{BB962C8B-B14F-4D97-AF65-F5344CB8AC3E}">
        <p14:creationId xmlns:p14="http://schemas.microsoft.com/office/powerpoint/2010/main" val="40989252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FE0CD01F-FDA6-47D0-9CD0-E418CD55F82C}"/>
              </a:ext>
            </a:extLst>
          </p:cNvPr>
          <p:cNvSpPr>
            <a:spLocks noGrp="1"/>
          </p:cNvSpPr>
          <p:nvPr>
            <p:ph sz="quarter" idx="13"/>
          </p:nvPr>
        </p:nvSpPr>
        <p:spPr>
          <a:xfrm>
            <a:off x="706474" y="931653"/>
            <a:ext cx="10852922" cy="5443268"/>
          </a:xfrm>
        </p:spPr>
        <p:txBody>
          <a:bodyPr>
            <a:normAutofit/>
          </a:bodyPr>
          <a:lstStyle/>
          <a:p>
            <a:pPr marL="0" indent="0" algn="just">
              <a:lnSpc>
                <a:spcPct val="120000"/>
              </a:lnSpc>
              <a:spcBef>
                <a:spcPts val="0"/>
              </a:spcBef>
              <a:spcAft>
                <a:spcPts val="600"/>
              </a:spcAft>
              <a:buNone/>
            </a:pPr>
            <a:r>
              <a:rPr lang="it-IT" dirty="0">
                <a:solidFill>
                  <a:srgbClr val="FF0000"/>
                </a:solidFill>
                <a:latin typeface="Calibri" panose="020F0502020204030204" pitchFamily="34" charset="0"/>
                <a:cs typeface="Times New Roman" panose="02020603050405020304" pitchFamily="18" charset="0"/>
              </a:rPr>
              <a:t>1.3 Casistica.</a:t>
            </a:r>
          </a:p>
          <a:p>
            <a:pPr marL="0" indent="0">
              <a:buNone/>
            </a:pPr>
            <a:r>
              <a:rPr lang="it-IT" sz="2200" dirty="0">
                <a:solidFill>
                  <a:srgbClr val="FF0000"/>
                </a:solidFill>
              </a:rPr>
              <a:t>Tar Lazio, Latina, Sez. I, </a:t>
            </a:r>
            <a:r>
              <a:rPr lang="it-IT" sz="2200" dirty="0" err="1">
                <a:solidFill>
                  <a:srgbClr val="FF0000"/>
                </a:solidFill>
              </a:rPr>
              <a:t>sent</a:t>
            </a:r>
            <a:r>
              <a:rPr lang="it-IT" sz="2200" dirty="0">
                <a:solidFill>
                  <a:srgbClr val="FF0000"/>
                </a:solidFill>
              </a:rPr>
              <a:t>. 28.3.2022, n. 281</a:t>
            </a:r>
          </a:p>
          <a:p>
            <a:pPr marL="0" indent="0" algn="just">
              <a:buNone/>
            </a:pPr>
            <a:r>
              <a:rPr lang="it-IT" dirty="0"/>
              <a:t>In merito a tali procedure, il </a:t>
            </a:r>
            <a:r>
              <a:rPr lang="it-IT" dirty="0" err="1"/>
              <a:t>d.m.</a:t>
            </a:r>
            <a:r>
              <a:rPr lang="it-IT" dirty="0"/>
              <a:t> n. 72/2021 e la prassi hanno fatto emergere due modalità alternative egualmente ammissibili e segnatamente: </a:t>
            </a:r>
          </a:p>
          <a:p>
            <a:pPr marL="514350" indent="-514350" algn="just">
              <a:buAutoNum type="alphaLcParenR"/>
            </a:pPr>
            <a:r>
              <a:rPr lang="it-IT" dirty="0"/>
              <a:t>l’attivazione del tavolo di co-progettazione con i soli enti del terzo settore utilmente collocati nella </a:t>
            </a:r>
            <a:r>
              <a:rPr lang="it-IT" dirty="0">
                <a:solidFill>
                  <a:srgbClr val="FF0000"/>
                </a:solidFill>
              </a:rPr>
              <a:t>graduatoria finale </a:t>
            </a:r>
            <a:r>
              <a:rPr lang="it-IT" dirty="0"/>
              <a:t>o la cui proposta progettuale sia stata valutata positivamente; </a:t>
            </a:r>
          </a:p>
          <a:p>
            <a:pPr marL="514350" indent="-514350" algn="just">
              <a:buAutoNum type="alphaLcParenR"/>
            </a:pPr>
            <a:r>
              <a:rPr lang="it-IT" dirty="0"/>
              <a:t>l’</a:t>
            </a:r>
            <a:r>
              <a:rPr lang="it-IT" dirty="0">
                <a:solidFill>
                  <a:srgbClr val="FF0000"/>
                </a:solidFill>
              </a:rPr>
              <a:t>ammissione di tutti gli enti del terzo settore, purché in possesso dei requisiti previsti dagli avvisi, alla co-progettazione</a:t>
            </a:r>
          </a:p>
        </p:txBody>
      </p:sp>
    </p:spTree>
    <p:extLst>
      <p:ext uri="{BB962C8B-B14F-4D97-AF65-F5344CB8AC3E}">
        <p14:creationId xmlns:p14="http://schemas.microsoft.com/office/powerpoint/2010/main" val="21326725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FE0CD01F-FDA6-47D0-9CD0-E418CD55F82C}"/>
              </a:ext>
            </a:extLst>
          </p:cNvPr>
          <p:cNvSpPr>
            <a:spLocks noGrp="1"/>
          </p:cNvSpPr>
          <p:nvPr>
            <p:ph sz="quarter" idx="13"/>
          </p:nvPr>
        </p:nvSpPr>
        <p:spPr>
          <a:xfrm>
            <a:off x="706474" y="931653"/>
            <a:ext cx="10852922" cy="5443268"/>
          </a:xfrm>
        </p:spPr>
        <p:txBody>
          <a:bodyPr>
            <a:normAutofit fontScale="92500" lnSpcReduction="10000"/>
          </a:bodyPr>
          <a:lstStyle/>
          <a:p>
            <a:pPr marL="0" indent="0" algn="just">
              <a:lnSpc>
                <a:spcPct val="120000"/>
              </a:lnSpc>
              <a:spcBef>
                <a:spcPts val="0"/>
              </a:spcBef>
              <a:spcAft>
                <a:spcPts val="600"/>
              </a:spcAft>
              <a:buNone/>
            </a:pPr>
            <a:r>
              <a:rPr lang="it-IT" dirty="0">
                <a:solidFill>
                  <a:srgbClr val="FF0000"/>
                </a:solidFill>
                <a:latin typeface="Calibri" panose="020F0502020204030204" pitchFamily="34" charset="0"/>
                <a:cs typeface="Times New Roman" panose="02020603050405020304" pitchFamily="18" charset="0"/>
              </a:rPr>
              <a:t>1.3 Casistica.</a:t>
            </a:r>
          </a:p>
          <a:p>
            <a:pPr marL="0" indent="0">
              <a:buNone/>
            </a:pPr>
            <a:r>
              <a:rPr lang="it-IT" sz="2200" dirty="0">
                <a:solidFill>
                  <a:srgbClr val="FF0000"/>
                </a:solidFill>
              </a:rPr>
              <a:t>Tar Lazio, Latina, Sez. I, </a:t>
            </a:r>
            <a:r>
              <a:rPr lang="it-IT" sz="2200" dirty="0" err="1">
                <a:solidFill>
                  <a:srgbClr val="FF0000"/>
                </a:solidFill>
              </a:rPr>
              <a:t>sent</a:t>
            </a:r>
            <a:r>
              <a:rPr lang="it-IT" sz="2200" dirty="0">
                <a:solidFill>
                  <a:srgbClr val="FF0000"/>
                </a:solidFill>
              </a:rPr>
              <a:t>. 28.3.2022, n. 281</a:t>
            </a:r>
          </a:p>
          <a:p>
            <a:pPr marL="0" indent="0" algn="just">
              <a:buNone/>
            </a:pPr>
            <a:r>
              <a:rPr lang="it-IT" dirty="0"/>
              <a:t>E) Principio di «non onerosità» (rimborso delle spese sostenute VS. affidamento oneroso): «</a:t>
            </a:r>
            <a:r>
              <a:rPr lang="it-IT" dirty="0">
                <a:solidFill>
                  <a:srgbClr val="FF0000"/>
                </a:solidFill>
              </a:rPr>
              <a:t>il rimborso che escluda la remunerazione di tutti i fattori della produzione altrui (capitale e lavoro) e copra solamente le spese vive, nega l’onerosità della prestazione </a:t>
            </a:r>
            <a:r>
              <a:rPr lang="it-IT" dirty="0"/>
              <a:t>ed enuclea un contesto di servizio di interesse generale non economico, non interferente, in quanto tale, con la disciplina del codice dei contratti pubblici. </a:t>
            </a:r>
          </a:p>
          <a:p>
            <a:pPr marL="0" indent="0" algn="just">
              <a:buNone/>
            </a:pPr>
            <a:r>
              <a:rPr lang="it-IT" dirty="0"/>
              <a:t>A questo riguardo, è impossibile pervenire, sul piano dello stretto diritto positivo, ad un approdo sicuro […]. Per tentare una sintesi, </a:t>
            </a:r>
            <a:r>
              <a:rPr lang="it-IT" b="1" u="sng" dirty="0">
                <a:solidFill>
                  <a:srgbClr val="FF0000"/>
                </a:solidFill>
                <a:effectLst>
                  <a:outerShdw blurRad="38100" dist="38100" dir="2700000" algn="tl">
                    <a:srgbClr val="000000">
                      <a:alpha val="43137"/>
                    </a:srgbClr>
                  </a:outerShdw>
                </a:effectLst>
              </a:rPr>
              <a:t>sembra far propendere per la onerosità del servizio sociale di interesse generale oggetto della convenzione la riconduzione tra le spese rimborsabili dei costi indiretti e forse anche degli oneri relativi alla copertura assicurativa</a:t>
            </a:r>
            <a:r>
              <a:rPr lang="it-IT" dirty="0"/>
              <a:t>, ma è indubbio che si tratta di ipotesi limite, non costruite con previsioni di portata generale, </a:t>
            </a:r>
            <a:r>
              <a:rPr lang="it-IT" b="1" dirty="0">
                <a:solidFill>
                  <a:srgbClr val="FF0000"/>
                </a:solidFill>
                <a:effectLst>
                  <a:outerShdw blurRad="38100" dist="38100" dir="2700000" algn="tl">
                    <a:srgbClr val="000000">
                      <a:alpha val="43137"/>
                    </a:srgbClr>
                  </a:outerShdw>
                </a:effectLst>
              </a:rPr>
              <a:t>che si collocano quasi in una terra di nessuno</a:t>
            </a:r>
            <a:r>
              <a:rPr lang="it-IT" dirty="0"/>
              <a:t>”. </a:t>
            </a:r>
            <a:endParaRPr lang="it-IT" dirty="0">
              <a:solidFill>
                <a:srgbClr val="FF0000"/>
              </a:solidFill>
            </a:endParaRPr>
          </a:p>
        </p:txBody>
      </p:sp>
    </p:spTree>
    <p:extLst>
      <p:ext uri="{BB962C8B-B14F-4D97-AF65-F5344CB8AC3E}">
        <p14:creationId xmlns:p14="http://schemas.microsoft.com/office/powerpoint/2010/main" val="1937050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FE0CD01F-FDA6-47D0-9CD0-E418CD55F82C}"/>
              </a:ext>
            </a:extLst>
          </p:cNvPr>
          <p:cNvSpPr>
            <a:spLocks noGrp="1"/>
          </p:cNvSpPr>
          <p:nvPr>
            <p:ph sz="quarter" idx="13"/>
          </p:nvPr>
        </p:nvSpPr>
        <p:spPr>
          <a:xfrm>
            <a:off x="706474" y="931653"/>
            <a:ext cx="10852922" cy="5443268"/>
          </a:xfrm>
        </p:spPr>
        <p:txBody>
          <a:bodyPr>
            <a:normAutofit/>
          </a:bodyPr>
          <a:lstStyle/>
          <a:p>
            <a:pPr marL="0" indent="0" algn="just">
              <a:lnSpc>
                <a:spcPct val="120000"/>
              </a:lnSpc>
              <a:spcBef>
                <a:spcPts val="0"/>
              </a:spcBef>
              <a:spcAft>
                <a:spcPts val="600"/>
              </a:spcAft>
              <a:buNone/>
            </a:pPr>
            <a:r>
              <a:rPr lang="it-IT" dirty="0">
                <a:solidFill>
                  <a:srgbClr val="FF0000"/>
                </a:solidFill>
                <a:latin typeface="Calibri" panose="020F0502020204030204" pitchFamily="34" charset="0"/>
                <a:cs typeface="Times New Roman" panose="02020603050405020304" pitchFamily="18" charset="0"/>
              </a:rPr>
              <a:t>1.3 Casistica.</a:t>
            </a:r>
          </a:p>
          <a:p>
            <a:pPr marL="0" indent="0">
              <a:buNone/>
            </a:pPr>
            <a:r>
              <a:rPr lang="it-IT" sz="2200" dirty="0">
                <a:solidFill>
                  <a:srgbClr val="FF0000"/>
                </a:solidFill>
              </a:rPr>
              <a:t>Tar Lazio, Latina, Sez. I, </a:t>
            </a:r>
            <a:r>
              <a:rPr lang="it-IT" sz="2200" dirty="0" err="1">
                <a:solidFill>
                  <a:srgbClr val="FF0000"/>
                </a:solidFill>
              </a:rPr>
              <a:t>sent</a:t>
            </a:r>
            <a:r>
              <a:rPr lang="it-IT" sz="2200" dirty="0">
                <a:solidFill>
                  <a:srgbClr val="FF0000"/>
                </a:solidFill>
              </a:rPr>
              <a:t>. 28.3.2022, n. 281</a:t>
            </a:r>
          </a:p>
          <a:p>
            <a:pPr marL="0" indent="0" algn="just">
              <a:buNone/>
            </a:pPr>
            <a:r>
              <a:rPr lang="it-IT" dirty="0"/>
              <a:t>In definitiva, nelle procedure ad evidenza pubblica rette dal d.lgs. n. 117 cit. “</a:t>
            </a:r>
            <a:r>
              <a:rPr lang="it-IT" i="1" dirty="0"/>
              <a:t>deve escludersi qualsiasi forma di remunerazione, anche indiretta, dei fattori produttivi (lavoro, capitale), potendo ammettersi unicamente il rimborso delle spese (“le documentate spese vive, correnti e non di investimento, incontrate dall’ente”)</a:t>
            </a:r>
            <a:r>
              <a:rPr lang="it-IT" dirty="0"/>
              <a:t>” (cfr. Cons. Stato, comm. spec., parere 20 agosto 2018 n. 2052).</a:t>
            </a:r>
          </a:p>
          <a:p>
            <a:pPr marL="0" indent="0" algn="just">
              <a:buNone/>
            </a:pPr>
            <a:endParaRPr lang="it-IT" dirty="0">
              <a:solidFill>
                <a:srgbClr val="FF0000"/>
              </a:solidFill>
            </a:endParaRPr>
          </a:p>
          <a:p>
            <a:pPr marL="0" indent="0" algn="just">
              <a:buNone/>
            </a:pPr>
            <a:r>
              <a:rPr lang="it-IT" dirty="0">
                <a:solidFill>
                  <a:srgbClr val="FF0000"/>
                </a:solidFill>
              </a:rPr>
              <a:t>Problema: quindi non posso mai prevedere il rimborso es. di spese generali? Sì no forse…..</a:t>
            </a:r>
          </a:p>
        </p:txBody>
      </p:sp>
    </p:spTree>
    <p:extLst>
      <p:ext uri="{BB962C8B-B14F-4D97-AF65-F5344CB8AC3E}">
        <p14:creationId xmlns:p14="http://schemas.microsoft.com/office/powerpoint/2010/main" val="1233925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D97D38-F0DE-48D2-94A9-59E489C9AB32}"/>
              </a:ext>
            </a:extLst>
          </p:cNvPr>
          <p:cNvSpPr>
            <a:spLocks noGrp="1"/>
          </p:cNvSpPr>
          <p:nvPr>
            <p:ph type="title"/>
          </p:nvPr>
        </p:nvSpPr>
        <p:spPr>
          <a:xfrm>
            <a:off x="706474" y="901110"/>
            <a:ext cx="10566400" cy="1143000"/>
          </a:xfrm>
        </p:spPr>
        <p:txBody>
          <a:bodyPr>
            <a:normAutofit/>
          </a:bodyPr>
          <a:lstStyle/>
          <a:p>
            <a:r>
              <a:rPr lang="it-IT" dirty="0">
                <a:solidFill>
                  <a:srgbClr val="FF0000"/>
                </a:solidFill>
              </a:rPr>
              <a:t>1.1 Quadro normativo sintetico</a:t>
            </a:r>
          </a:p>
        </p:txBody>
      </p:sp>
      <p:sp>
        <p:nvSpPr>
          <p:cNvPr id="4" name="Segnaposto contenuto 3">
            <a:extLst>
              <a:ext uri="{FF2B5EF4-FFF2-40B4-BE49-F238E27FC236}">
                <a16:creationId xmlns:a16="http://schemas.microsoft.com/office/drawing/2014/main" id="{FE0CD01F-FDA6-47D0-9CD0-E418CD55F82C}"/>
              </a:ext>
            </a:extLst>
          </p:cNvPr>
          <p:cNvSpPr>
            <a:spLocks noGrp="1"/>
          </p:cNvSpPr>
          <p:nvPr>
            <p:ph sz="quarter" idx="13"/>
          </p:nvPr>
        </p:nvSpPr>
        <p:spPr>
          <a:xfrm>
            <a:off x="706474" y="1707614"/>
            <a:ext cx="10566400" cy="4451296"/>
          </a:xfrm>
        </p:spPr>
        <p:txBody>
          <a:bodyPr>
            <a:normAutofit/>
          </a:bodyPr>
          <a:lstStyle/>
          <a:p>
            <a:pPr marL="0" indent="0" algn="just">
              <a:buNone/>
            </a:pPr>
            <a:r>
              <a:rPr lang="it-IT" dirty="0"/>
              <a:t>Inoltre la direttiva n. 24/2014/UE prevede espressamente al 114° considerando: “Gli Stati membri e le autorità pubbliche sono liberi di fornire tali servizi direttamente o di organizzare servizi sociali attraverso modalità che </a:t>
            </a:r>
            <a:r>
              <a:rPr lang="it-IT" dirty="0">
                <a:solidFill>
                  <a:srgbClr val="FF0000"/>
                </a:solidFill>
              </a:rPr>
              <a:t>non comportino la conclusione di contratti pubblici</a:t>
            </a:r>
            <a:r>
              <a:rPr lang="it-IT" dirty="0"/>
              <a:t>, ad esempio tramite il semplice finanziamento di tali servizi o la concessione di licenze o autorizzazioni a tutti gli operatori economici che soddisfano le condizioni definite in precedenza dall’amministrazione aggiudicatrice, senza che vengano previsti limiti o quote, </a:t>
            </a:r>
            <a:r>
              <a:rPr lang="it-IT" dirty="0">
                <a:solidFill>
                  <a:srgbClr val="FF0000"/>
                </a:solidFill>
              </a:rPr>
              <a:t>a condizione che tale sistema assicuri una pubblicità sufficiente e rispetti i principi di trasparenza e di non discriminazione</a:t>
            </a:r>
            <a:r>
              <a:rPr lang="it-IT" dirty="0"/>
              <a:t>.” </a:t>
            </a:r>
          </a:p>
        </p:txBody>
      </p:sp>
    </p:spTree>
    <p:extLst>
      <p:ext uri="{BB962C8B-B14F-4D97-AF65-F5344CB8AC3E}">
        <p14:creationId xmlns:p14="http://schemas.microsoft.com/office/powerpoint/2010/main" val="35072592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FE0CD01F-FDA6-47D0-9CD0-E418CD55F82C}"/>
              </a:ext>
            </a:extLst>
          </p:cNvPr>
          <p:cNvSpPr>
            <a:spLocks noGrp="1"/>
          </p:cNvSpPr>
          <p:nvPr>
            <p:ph sz="quarter" idx="13"/>
          </p:nvPr>
        </p:nvSpPr>
        <p:spPr>
          <a:xfrm>
            <a:off x="706474" y="931653"/>
            <a:ext cx="10852922" cy="5443268"/>
          </a:xfrm>
        </p:spPr>
        <p:txBody>
          <a:bodyPr>
            <a:normAutofit lnSpcReduction="10000"/>
          </a:bodyPr>
          <a:lstStyle/>
          <a:p>
            <a:pPr marL="0" indent="0" algn="just">
              <a:lnSpc>
                <a:spcPct val="120000"/>
              </a:lnSpc>
              <a:spcBef>
                <a:spcPts val="0"/>
              </a:spcBef>
              <a:spcAft>
                <a:spcPts val="600"/>
              </a:spcAft>
              <a:buNone/>
            </a:pPr>
            <a:r>
              <a:rPr lang="it-IT" dirty="0">
                <a:solidFill>
                  <a:srgbClr val="FF0000"/>
                </a:solidFill>
                <a:latin typeface="Calibri" panose="020F0502020204030204" pitchFamily="34" charset="0"/>
                <a:cs typeface="Times New Roman" panose="02020603050405020304" pitchFamily="18" charset="0"/>
              </a:rPr>
              <a:t>1.3 Casistica.</a:t>
            </a:r>
          </a:p>
          <a:p>
            <a:pPr marL="0" indent="0">
              <a:buNone/>
            </a:pPr>
            <a:r>
              <a:rPr lang="it-IT" sz="2200" dirty="0">
                <a:solidFill>
                  <a:srgbClr val="FF0000"/>
                </a:solidFill>
              </a:rPr>
              <a:t>Tar Lazio, Latina, Sez. I, </a:t>
            </a:r>
            <a:r>
              <a:rPr lang="it-IT" sz="2200" dirty="0" err="1">
                <a:solidFill>
                  <a:srgbClr val="FF0000"/>
                </a:solidFill>
              </a:rPr>
              <a:t>sent</a:t>
            </a:r>
            <a:r>
              <a:rPr lang="it-IT" sz="2200" dirty="0">
                <a:solidFill>
                  <a:srgbClr val="FF0000"/>
                </a:solidFill>
              </a:rPr>
              <a:t>. 28.3.2022, n. 281</a:t>
            </a:r>
          </a:p>
          <a:p>
            <a:pPr marL="0" indent="0" algn="just">
              <a:buNone/>
            </a:pPr>
            <a:r>
              <a:rPr lang="it-IT" dirty="0"/>
              <a:t>Tar Latina: l’art. 56, d.lgs. n. 117 cit., consente alle pubbliche amministrazioni di procedere al rimborso dei costi indiretti, purché siano riferibili “</a:t>
            </a:r>
            <a:r>
              <a:rPr lang="it-IT" dirty="0">
                <a:solidFill>
                  <a:srgbClr val="FF0000"/>
                </a:solidFill>
              </a:rPr>
              <a:t>alla quota parte imputabile direttamente all’attività oggetto della convenzione</a:t>
            </a:r>
            <a:r>
              <a:rPr lang="it-IT" dirty="0"/>
              <a:t>”.</a:t>
            </a:r>
          </a:p>
          <a:p>
            <a:pPr marL="0" indent="0" algn="just">
              <a:buNone/>
            </a:pPr>
            <a:endParaRPr lang="it-IT" dirty="0">
              <a:solidFill>
                <a:srgbClr val="FF0000"/>
              </a:solidFill>
            </a:endParaRPr>
          </a:p>
          <a:p>
            <a:pPr marL="0" indent="0" algn="just">
              <a:buNone/>
            </a:pPr>
            <a:r>
              <a:rPr lang="it-IT" dirty="0">
                <a:solidFill>
                  <a:srgbClr val="FF0000"/>
                </a:solidFill>
              </a:rPr>
              <a:t>Sembra quindi che:</a:t>
            </a:r>
          </a:p>
          <a:p>
            <a:pPr algn="just">
              <a:buFontTx/>
              <a:buChar char="-"/>
            </a:pPr>
            <a:r>
              <a:rPr lang="it-IT" b="1" dirty="0">
                <a:solidFill>
                  <a:srgbClr val="FF0000"/>
                </a:solidFill>
              </a:rPr>
              <a:t>No rimborsi </a:t>
            </a:r>
            <a:r>
              <a:rPr lang="it-IT" dirty="0"/>
              <a:t>«a forfait» che, come chiarito dal parere del Consiglio di Stato del 20 agosto 2018, sono di per sé sintomatiche della natura onerosa e non gratuita dell’affidamento;</a:t>
            </a:r>
          </a:p>
          <a:p>
            <a:pPr algn="just">
              <a:buFontTx/>
              <a:buChar char="-"/>
            </a:pPr>
            <a:r>
              <a:rPr lang="it-IT" b="1" dirty="0">
                <a:solidFill>
                  <a:srgbClr val="FF0000"/>
                </a:solidFill>
              </a:rPr>
              <a:t>Sì rimborsi </a:t>
            </a:r>
            <a:r>
              <a:rPr lang="it-IT" dirty="0"/>
              <a:t>su quote «imputabili» all’attività (se calcolate preventivamente devono essere specificati i criteri di calcolo nell’Avviso)</a:t>
            </a:r>
          </a:p>
        </p:txBody>
      </p:sp>
    </p:spTree>
    <p:extLst>
      <p:ext uri="{BB962C8B-B14F-4D97-AF65-F5344CB8AC3E}">
        <p14:creationId xmlns:p14="http://schemas.microsoft.com/office/powerpoint/2010/main" val="5323888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FE0CD01F-FDA6-47D0-9CD0-E418CD55F82C}"/>
              </a:ext>
            </a:extLst>
          </p:cNvPr>
          <p:cNvSpPr>
            <a:spLocks noGrp="1"/>
          </p:cNvSpPr>
          <p:nvPr>
            <p:ph sz="quarter" idx="13"/>
          </p:nvPr>
        </p:nvSpPr>
        <p:spPr>
          <a:xfrm>
            <a:off x="706474" y="931653"/>
            <a:ext cx="10852922" cy="5443268"/>
          </a:xfrm>
        </p:spPr>
        <p:txBody>
          <a:bodyPr>
            <a:normAutofit/>
          </a:bodyPr>
          <a:lstStyle/>
          <a:p>
            <a:pPr marL="0" indent="0" algn="just">
              <a:lnSpc>
                <a:spcPct val="120000"/>
              </a:lnSpc>
              <a:spcBef>
                <a:spcPts val="0"/>
              </a:spcBef>
              <a:spcAft>
                <a:spcPts val="600"/>
              </a:spcAft>
              <a:buNone/>
            </a:pPr>
            <a:r>
              <a:rPr lang="it-IT" dirty="0">
                <a:solidFill>
                  <a:srgbClr val="FF0000"/>
                </a:solidFill>
                <a:latin typeface="Calibri" panose="020F0502020204030204" pitchFamily="34" charset="0"/>
                <a:cs typeface="Times New Roman" panose="02020603050405020304" pitchFamily="18" charset="0"/>
              </a:rPr>
              <a:t>1.3 Casistica.</a:t>
            </a:r>
          </a:p>
          <a:p>
            <a:pPr marL="0" indent="0">
              <a:buNone/>
            </a:pPr>
            <a:r>
              <a:rPr lang="it-IT" sz="2600" dirty="0">
                <a:solidFill>
                  <a:srgbClr val="FF0000"/>
                </a:solidFill>
              </a:rPr>
              <a:t>E’ fondamentale, quindi, che l’Avviso precisi:</a:t>
            </a:r>
          </a:p>
          <a:p>
            <a:pPr algn="just">
              <a:buFontTx/>
              <a:buChar char="-"/>
            </a:pPr>
            <a:r>
              <a:rPr lang="it-IT" sz="2600" dirty="0"/>
              <a:t>Il rimborso dei soli costi diretti documentati;</a:t>
            </a:r>
          </a:p>
          <a:p>
            <a:pPr algn="just">
              <a:buFontTx/>
              <a:buChar char="-"/>
            </a:pPr>
            <a:r>
              <a:rPr lang="it-IT" sz="2600" dirty="0"/>
              <a:t>Precisi che l’eventuale costo indiretto (es. spese generali) può essere rimborsato solo se l’ETS dimostri la «congruità» ed attinenza di tale quota all’attività esercitata;</a:t>
            </a:r>
          </a:p>
          <a:p>
            <a:pPr algn="just">
              <a:buFontTx/>
              <a:buChar char="-"/>
            </a:pPr>
            <a:r>
              <a:rPr lang="it-IT" sz="2600" dirty="0"/>
              <a:t>Le modalità di verifica dei costi e della tipologia di spesa e documentazione a rendiconto necessari</a:t>
            </a:r>
          </a:p>
          <a:p>
            <a:pPr marL="0" indent="0" algn="just">
              <a:buNone/>
            </a:pPr>
            <a:endParaRPr lang="it-IT" sz="2600" dirty="0"/>
          </a:p>
          <a:p>
            <a:pPr marL="0" indent="0" algn="just">
              <a:buNone/>
            </a:pPr>
            <a:r>
              <a:rPr lang="it-IT" sz="2600" dirty="0"/>
              <a:t>Altrimenti, come nel caso del Tar Latina, potrebbe essere proposto con successo un ricorso sostenendo che si trattava di un appalto</a:t>
            </a:r>
          </a:p>
        </p:txBody>
      </p:sp>
    </p:spTree>
    <p:extLst>
      <p:ext uri="{BB962C8B-B14F-4D97-AF65-F5344CB8AC3E}">
        <p14:creationId xmlns:p14="http://schemas.microsoft.com/office/powerpoint/2010/main" val="20779102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FE0CD01F-FDA6-47D0-9CD0-E418CD55F82C}"/>
              </a:ext>
            </a:extLst>
          </p:cNvPr>
          <p:cNvSpPr>
            <a:spLocks noGrp="1"/>
          </p:cNvSpPr>
          <p:nvPr>
            <p:ph sz="quarter" idx="13"/>
          </p:nvPr>
        </p:nvSpPr>
        <p:spPr>
          <a:xfrm>
            <a:off x="669539" y="707366"/>
            <a:ext cx="10852922" cy="5443268"/>
          </a:xfrm>
        </p:spPr>
        <p:txBody>
          <a:bodyPr>
            <a:noAutofit/>
          </a:bodyPr>
          <a:lstStyle/>
          <a:p>
            <a:pPr marL="0" indent="0" algn="just">
              <a:lnSpc>
                <a:spcPct val="120000"/>
              </a:lnSpc>
              <a:spcBef>
                <a:spcPts val="0"/>
              </a:spcBef>
              <a:spcAft>
                <a:spcPts val="600"/>
              </a:spcAft>
              <a:buNone/>
            </a:pPr>
            <a:r>
              <a:rPr lang="it-IT" sz="2000" dirty="0">
                <a:solidFill>
                  <a:srgbClr val="FF0000"/>
                </a:solidFill>
                <a:latin typeface="Calibri" panose="020F0502020204030204" pitchFamily="34" charset="0"/>
                <a:cs typeface="Times New Roman" panose="02020603050405020304" pitchFamily="18" charset="0"/>
              </a:rPr>
              <a:t>1.3 Casistica.</a:t>
            </a:r>
          </a:p>
          <a:p>
            <a:pPr marL="0" indent="0" algn="just">
              <a:buNone/>
            </a:pPr>
            <a:r>
              <a:rPr lang="it-IT" sz="2000" dirty="0">
                <a:solidFill>
                  <a:srgbClr val="FF0000"/>
                </a:solidFill>
              </a:rPr>
              <a:t>Tar Brescia, Sez. I, </a:t>
            </a:r>
            <a:r>
              <a:rPr lang="it-IT" sz="2000" dirty="0" err="1">
                <a:solidFill>
                  <a:srgbClr val="FF0000"/>
                </a:solidFill>
              </a:rPr>
              <a:t>sent</a:t>
            </a:r>
            <a:r>
              <a:rPr lang="it-IT" sz="2000" dirty="0">
                <a:solidFill>
                  <a:srgbClr val="FF0000"/>
                </a:solidFill>
              </a:rPr>
              <a:t>. 27.12.2022, n. 1380.</a:t>
            </a:r>
          </a:p>
          <a:p>
            <a:pPr marL="0" indent="0" algn="just">
              <a:buNone/>
            </a:pPr>
            <a:r>
              <a:rPr lang="it-IT" sz="2000" dirty="0">
                <a:solidFill>
                  <a:srgbClr val="FF0000"/>
                </a:solidFill>
              </a:rPr>
              <a:t>Attenzione: </a:t>
            </a:r>
            <a:r>
              <a:rPr lang="it-IT" sz="2000" dirty="0"/>
              <a:t>la coprogettazione è sempre un procedimento ad evidenza pubblica, quindi è obbligatorio che le sedute di valutazione delle proposte siano </a:t>
            </a:r>
            <a:r>
              <a:rPr lang="it-IT" sz="2000" b="1" dirty="0"/>
              <a:t>pubbliche</a:t>
            </a:r>
            <a:r>
              <a:rPr lang="it-IT" sz="2000" dirty="0"/>
              <a:t>.</a:t>
            </a:r>
          </a:p>
          <a:p>
            <a:pPr marL="0" indent="0" algn="just">
              <a:buNone/>
            </a:pPr>
            <a:r>
              <a:rPr lang="it-IT" sz="2000" dirty="0"/>
              <a:t>“Devono svolgersi in </a:t>
            </a:r>
            <a:r>
              <a:rPr lang="it-IT" sz="2000" dirty="0">
                <a:solidFill>
                  <a:srgbClr val="FF0000"/>
                </a:solidFill>
              </a:rPr>
              <a:t>seduta pubblica gli adempimenti concernenti la verifica dell'integrità dei plichi contenenti l'offerta, sia che si tratti di documentazione amministrativa che di documentazione riguardante l'offerta tecnica ovvero l'offerta economica</a:t>
            </a:r>
            <a:r>
              <a:rPr lang="it-IT" sz="2000" dirty="0"/>
              <a:t>; </a:t>
            </a:r>
          </a:p>
          <a:p>
            <a:pPr marL="0" indent="0" algn="just">
              <a:buNone/>
            </a:pPr>
            <a:r>
              <a:rPr lang="it-IT" sz="2000" dirty="0"/>
              <a:t>pertanto, è illegittima l'apertura in segreto di plichi, con la conseguenza che il mancato rispetto di detto principio di pubblicità delle sedute della commissione, con riguardo alla fase dell'apertura dei plichi contenenti le offerte e delle buste contenenti le offerte economiche dei partecipanti, integra un vizio del procedimento che comporta l'invalidità derivata di tutti gli atti di gara giacché la pubblicità delle sedute risponde all'esigenza di tutela non solo della parità di trattamento dei concorrenti, ai quali dev'essere permesso di effettuare gli opportuni riscontri sulla regolarità formale degli atti prodotti e di avere così la garanzia che non siano successivamente intervenute indebite alterazioni, ma anche dell'interesse pubblico alla trasparenza ed all'imparzialità dell'azione amministrativa, le cui conseguenze negative sono difficilmente apprezzabili ex post una volta rotti i sigilli ed aperti i plichi in mancanza di un riscontro immediato, senza che rilevi l'assenza di prova dell'effettiva lesione sofferta dai concorrenti».</a:t>
            </a:r>
            <a:endParaRPr lang="it-IT" sz="2000" dirty="0">
              <a:solidFill>
                <a:srgbClr val="FF0000"/>
              </a:solidFill>
            </a:endParaRPr>
          </a:p>
        </p:txBody>
      </p:sp>
    </p:spTree>
    <p:extLst>
      <p:ext uri="{BB962C8B-B14F-4D97-AF65-F5344CB8AC3E}">
        <p14:creationId xmlns:p14="http://schemas.microsoft.com/office/powerpoint/2010/main" val="28417800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FE0CD01F-FDA6-47D0-9CD0-E418CD55F82C}"/>
              </a:ext>
            </a:extLst>
          </p:cNvPr>
          <p:cNvSpPr>
            <a:spLocks noGrp="1"/>
          </p:cNvSpPr>
          <p:nvPr>
            <p:ph sz="quarter" idx="13"/>
          </p:nvPr>
        </p:nvSpPr>
        <p:spPr>
          <a:xfrm>
            <a:off x="706474" y="931653"/>
            <a:ext cx="10852922" cy="5443268"/>
          </a:xfrm>
        </p:spPr>
        <p:txBody>
          <a:bodyPr>
            <a:normAutofit/>
          </a:bodyPr>
          <a:lstStyle/>
          <a:p>
            <a:pPr marL="0" indent="0" algn="just">
              <a:lnSpc>
                <a:spcPct val="120000"/>
              </a:lnSpc>
              <a:spcBef>
                <a:spcPts val="0"/>
              </a:spcBef>
              <a:spcAft>
                <a:spcPts val="600"/>
              </a:spcAft>
              <a:buNone/>
            </a:pPr>
            <a:r>
              <a:rPr lang="it-IT" dirty="0">
                <a:solidFill>
                  <a:srgbClr val="FF0000"/>
                </a:solidFill>
                <a:latin typeface="Calibri" panose="020F0502020204030204" pitchFamily="34" charset="0"/>
                <a:cs typeface="Times New Roman" panose="02020603050405020304" pitchFamily="18" charset="0"/>
              </a:rPr>
              <a:t>1.3 Casistica.</a:t>
            </a:r>
          </a:p>
          <a:p>
            <a:pPr marL="0" indent="0">
              <a:buNone/>
            </a:pPr>
            <a:r>
              <a:rPr lang="it-IT" dirty="0">
                <a:solidFill>
                  <a:srgbClr val="FF0000"/>
                </a:solidFill>
                <a:latin typeface="Calibri" panose="020F0502020204030204" pitchFamily="34" charset="0"/>
                <a:cs typeface="Times New Roman" panose="02020603050405020304" pitchFamily="18" charset="0"/>
              </a:rPr>
              <a:t>CUP</a:t>
            </a:r>
          </a:p>
          <a:p>
            <a:pPr marL="0" indent="0" algn="just">
              <a:buNone/>
            </a:pPr>
            <a:r>
              <a:rPr lang="it-IT" dirty="0"/>
              <a:t>Il Codice Unico di Progetto (CUP), secondo quanto riportato sul sito del Dipartimento per la programmazione e il coordinamento della politica economica, è un codice alfanumerico di 15 caratteri, che identifica un progetto di investimento pubblico ed è lo strumento cardine per il funzionamento del Sistema di Monitoraggio degli Investimenti Pubblici (MIP). </a:t>
            </a:r>
          </a:p>
          <a:p>
            <a:pPr marL="0" indent="0" algn="just">
              <a:buNone/>
            </a:pPr>
            <a:r>
              <a:rPr lang="it-IT" dirty="0"/>
              <a:t>Ai sensi dell’art. 11 L. n. 3/2003, il CUP deve essere richiesto per ogni «progetto d’investimento pubblico».</a:t>
            </a:r>
            <a:endParaRPr lang="it-IT" dirty="0">
              <a:solidFill>
                <a:srgbClr val="FF0000"/>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216327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FE0CD01F-FDA6-47D0-9CD0-E418CD55F82C}"/>
              </a:ext>
            </a:extLst>
          </p:cNvPr>
          <p:cNvSpPr>
            <a:spLocks noGrp="1"/>
          </p:cNvSpPr>
          <p:nvPr>
            <p:ph sz="quarter" idx="13"/>
          </p:nvPr>
        </p:nvSpPr>
        <p:spPr>
          <a:xfrm>
            <a:off x="706474" y="931653"/>
            <a:ext cx="10852922" cy="5443268"/>
          </a:xfrm>
        </p:spPr>
        <p:txBody>
          <a:bodyPr>
            <a:normAutofit/>
          </a:bodyPr>
          <a:lstStyle/>
          <a:p>
            <a:pPr marL="0" indent="0" algn="just">
              <a:lnSpc>
                <a:spcPct val="120000"/>
              </a:lnSpc>
              <a:spcBef>
                <a:spcPts val="0"/>
              </a:spcBef>
              <a:spcAft>
                <a:spcPts val="600"/>
              </a:spcAft>
              <a:buNone/>
            </a:pPr>
            <a:r>
              <a:rPr lang="it-IT" dirty="0">
                <a:solidFill>
                  <a:srgbClr val="FF0000"/>
                </a:solidFill>
                <a:latin typeface="Calibri" panose="020F0502020204030204" pitchFamily="34" charset="0"/>
                <a:cs typeface="Times New Roman" panose="02020603050405020304" pitchFamily="18" charset="0"/>
              </a:rPr>
              <a:t>1.3 Casistica.</a:t>
            </a:r>
          </a:p>
          <a:p>
            <a:pPr marL="0" indent="0">
              <a:buNone/>
            </a:pPr>
            <a:r>
              <a:rPr lang="it-IT" dirty="0">
                <a:solidFill>
                  <a:srgbClr val="FF0000"/>
                </a:solidFill>
                <a:latin typeface="Calibri" panose="020F0502020204030204" pitchFamily="34" charset="0"/>
                <a:cs typeface="Times New Roman" panose="02020603050405020304" pitchFamily="18" charset="0"/>
              </a:rPr>
              <a:t>CUP</a:t>
            </a:r>
          </a:p>
          <a:p>
            <a:pPr marL="0" indent="0" algn="just">
              <a:buNone/>
            </a:pPr>
            <a:r>
              <a:rPr lang="it-IT" dirty="0"/>
              <a:t>Secondo le Linee guida sulla tracciabilità dei flussi finanziari di ANAC, le condizioni che rendono obbligatoria la richiesta del CUP sono: </a:t>
            </a:r>
          </a:p>
          <a:p>
            <a:pPr marL="0" indent="0" algn="just" fontAlgn="base">
              <a:buNone/>
            </a:pPr>
            <a:r>
              <a:rPr lang="it-IT" dirty="0"/>
              <a:t>- la presenza di un decisore pubblico;</a:t>
            </a:r>
          </a:p>
          <a:p>
            <a:pPr marL="0" indent="0" algn="just" fontAlgn="base">
              <a:buNone/>
            </a:pPr>
            <a:r>
              <a:rPr lang="it-IT" dirty="0"/>
              <a:t>- la previsione di un finanziamento, anche non prevalente, diretto o indiretto, tramite risorse pubbliche;</a:t>
            </a:r>
          </a:p>
          <a:p>
            <a:pPr marL="0" indent="0" algn="just" fontAlgn="base">
              <a:buNone/>
            </a:pPr>
            <a:r>
              <a:rPr lang="it-IT" dirty="0"/>
              <a:t>- la presenza di un obiettivo di sviluppo economico e sociale comune alle azioni e/o agli strumenti di sostegno predetti;</a:t>
            </a:r>
          </a:p>
          <a:p>
            <a:pPr marL="0" indent="0" algn="just" fontAlgn="base">
              <a:buNone/>
            </a:pPr>
            <a:r>
              <a:rPr lang="it-IT" dirty="0"/>
              <a:t>- la previsione di un termine entro il quale debba essere raggiunto l’obiettivo.</a:t>
            </a:r>
          </a:p>
        </p:txBody>
      </p:sp>
    </p:spTree>
    <p:extLst>
      <p:ext uri="{BB962C8B-B14F-4D97-AF65-F5344CB8AC3E}">
        <p14:creationId xmlns:p14="http://schemas.microsoft.com/office/powerpoint/2010/main" val="2782421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FE0CD01F-FDA6-47D0-9CD0-E418CD55F82C}"/>
              </a:ext>
            </a:extLst>
          </p:cNvPr>
          <p:cNvSpPr>
            <a:spLocks noGrp="1"/>
          </p:cNvSpPr>
          <p:nvPr>
            <p:ph sz="quarter" idx="13"/>
          </p:nvPr>
        </p:nvSpPr>
        <p:spPr>
          <a:xfrm>
            <a:off x="706474" y="931653"/>
            <a:ext cx="10852922" cy="5443268"/>
          </a:xfrm>
        </p:spPr>
        <p:txBody>
          <a:bodyPr>
            <a:normAutofit/>
          </a:bodyPr>
          <a:lstStyle/>
          <a:p>
            <a:pPr marL="0" indent="0" algn="just">
              <a:lnSpc>
                <a:spcPct val="120000"/>
              </a:lnSpc>
              <a:spcBef>
                <a:spcPts val="0"/>
              </a:spcBef>
              <a:spcAft>
                <a:spcPts val="600"/>
              </a:spcAft>
              <a:buNone/>
            </a:pPr>
            <a:r>
              <a:rPr lang="it-IT" dirty="0">
                <a:solidFill>
                  <a:srgbClr val="FF0000"/>
                </a:solidFill>
                <a:latin typeface="Calibri" panose="020F0502020204030204" pitchFamily="34" charset="0"/>
                <a:cs typeface="Times New Roman" panose="02020603050405020304" pitchFamily="18" charset="0"/>
              </a:rPr>
              <a:t>1.3 Casistica.</a:t>
            </a:r>
          </a:p>
          <a:p>
            <a:pPr marL="0" indent="0">
              <a:buNone/>
            </a:pPr>
            <a:r>
              <a:rPr lang="it-IT" dirty="0">
                <a:solidFill>
                  <a:srgbClr val="FF0000"/>
                </a:solidFill>
                <a:latin typeface="Calibri" panose="020F0502020204030204" pitchFamily="34" charset="0"/>
                <a:cs typeface="Times New Roman" panose="02020603050405020304" pitchFamily="18" charset="0"/>
              </a:rPr>
              <a:t>CUP</a:t>
            </a:r>
          </a:p>
          <a:p>
            <a:pPr marL="0" indent="0" algn="just">
              <a:buNone/>
            </a:pPr>
            <a:r>
              <a:rPr lang="it-IT" dirty="0"/>
              <a:t>DM 72/2021: l’amministrazione pubblica procedente deve indicare il Codice Unico di Progetto (CUP) all’interno del provvedimento di avvio della procedura. </a:t>
            </a:r>
          </a:p>
        </p:txBody>
      </p:sp>
    </p:spTree>
    <p:extLst>
      <p:ext uri="{BB962C8B-B14F-4D97-AF65-F5344CB8AC3E}">
        <p14:creationId xmlns:p14="http://schemas.microsoft.com/office/powerpoint/2010/main" val="18419891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FE0CD01F-FDA6-47D0-9CD0-E418CD55F82C}"/>
              </a:ext>
            </a:extLst>
          </p:cNvPr>
          <p:cNvSpPr>
            <a:spLocks noGrp="1"/>
          </p:cNvSpPr>
          <p:nvPr>
            <p:ph sz="quarter" idx="13"/>
          </p:nvPr>
        </p:nvSpPr>
        <p:spPr>
          <a:xfrm>
            <a:off x="706474" y="931653"/>
            <a:ext cx="10852922" cy="5443268"/>
          </a:xfrm>
        </p:spPr>
        <p:txBody>
          <a:bodyPr>
            <a:normAutofit/>
          </a:bodyPr>
          <a:lstStyle/>
          <a:p>
            <a:pPr marL="0" indent="0" algn="just">
              <a:lnSpc>
                <a:spcPct val="120000"/>
              </a:lnSpc>
              <a:spcBef>
                <a:spcPts val="0"/>
              </a:spcBef>
              <a:spcAft>
                <a:spcPts val="600"/>
              </a:spcAft>
              <a:buNone/>
            </a:pPr>
            <a:r>
              <a:rPr lang="it-IT" dirty="0">
                <a:solidFill>
                  <a:srgbClr val="FF0000"/>
                </a:solidFill>
                <a:latin typeface="Calibri" panose="020F0502020204030204" pitchFamily="34" charset="0"/>
                <a:cs typeface="Times New Roman" panose="02020603050405020304" pitchFamily="18" charset="0"/>
              </a:rPr>
              <a:t>1.3 Casistica.</a:t>
            </a:r>
          </a:p>
          <a:p>
            <a:pPr marL="0" indent="0">
              <a:buNone/>
            </a:pPr>
            <a:r>
              <a:rPr lang="it-IT" dirty="0">
                <a:solidFill>
                  <a:srgbClr val="FF0000"/>
                </a:solidFill>
                <a:latin typeface="Calibri" panose="020F0502020204030204" pitchFamily="34" charset="0"/>
                <a:cs typeface="Times New Roman" panose="02020603050405020304" pitchFamily="18" charset="0"/>
              </a:rPr>
              <a:t>CIG</a:t>
            </a:r>
          </a:p>
          <a:p>
            <a:pPr marL="0" indent="0" algn="just">
              <a:buNone/>
            </a:pPr>
            <a:r>
              <a:rPr lang="it-IT" dirty="0" err="1"/>
              <a:t>Anac</a:t>
            </a:r>
            <a:r>
              <a:rPr lang="it-IT" dirty="0"/>
              <a:t> – Linee Guida affidamento servizi sociali (n. 17/2022).</a:t>
            </a:r>
          </a:p>
          <a:p>
            <a:pPr marL="0" indent="0" algn="just">
              <a:buNone/>
            </a:pPr>
            <a:r>
              <a:rPr lang="it-IT" dirty="0"/>
              <a:t>Anche alle fattispecie «estranee» si applica comunque la tracciabilità e quindi la l. n. 136/2010.</a:t>
            </a:r>
          </a:p>
          <a:p>
            <a:pPr marL="0" indent="0" algn="just">
              <a:buNone/>
            </a:pPr>
            <a:endParaRPr lang="it-IT" dirty="0"/>
          </a:p>
          <a:p>
            <a:pPr marL="0" indent="0" algn="just">
              <a:buNone/>
            </a:pPr>
            <a:r>
              <a:rPr lang="it-IT" dirty="0"/>
              <a:t>Occorre quindi chiedere il CIG? Si no forse</a:t>
            </a:r>
          </a:p>
          <a:p>
            <a:pPr marL="0" indent="0" algn="just">
              <a:buNone/>
            </a:pPr>
            <a:endParaRPr lang="it-IT" dirty="0"/>
          </a:p>
          <a:p>
            <a:pPr marL="0" indent="0" algn="just">
              <a:buNone/>
            </a:pPr>
            <a:endParaRPr lang="it-IT" dirty="0"/>
          </a:p>
        </p:txBody>
      </p:sp>
    </p:spTree>
    <p:extLst>
      <p:ext uri="{BB962C8B-B14F-4D97-AF65-F5344CB8AC3E}">
        <p14:creationId xmlns:p14="http://schemas.microsoft.com/office/powerpoint/2010/main" val="19333612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FE0CD01F-FDA6-47D0-9CD0-E418CD55F82C}"/>
              </a:ext>
            </a:extLst>
          </p:cNvPr>
          <p:cNvSpPr>
            <a:spLocks noGrp="1"/>
          </p:cNvSpPr>
          <p:nvPr>
            <p:ph sz="quarter" idx="13"/>
          </p:nvPr>
        </p:nvSpPr>
        <p:spPr>
          <a:xfrm>
            <a:off x="706474" y="931653"/>
            <a:ext cx="10852922" cy="5443268"/>
          </a:xfrm>
        </p:spPr>
        <p:txBody>
          <a:bodyPr>
            <a:normAutofit/>
          </a:bodyPr>
          <a:lstStyle/>
          <a:p>
            <a:pPr marL="0" indent="0">
              <a:buNone/>
            </a:pPr>
            <a:r>
              <a:rPr lang="it-IT" dirty="0" err="1">
                <a:solidFill>
                  <a:srgbClr val="FF0000"/>
                </a:solidFill>
                <a:latin typeface="Calibri" panose="020F0502020204030204" pitchFamily="34" charset="0"/>
                <a:cs typeface="Times New Roman" panose="02020603050405020304" pitchFamily="18" charset="0"/>
              </a:rPr>
              <a:t>Anac</a:t>
            </a:r>
            <a:r>
              <a:rPr lang="it-IT" dirty="0">
                <a:solidFill>
                  <a:srgbClr val="FF0000"/>
                </a:solidFill>
                <a:latin typeface="Calibri" panose="020F0502020204030204" pitchFamily="34" charset="0"/>
                <a:cs typeface="Times New Roman" panose="02020603050405020304" pitchFamily="18" charset="0"/>
              </a:rPr>
              <a:t> – FAQ tracciabilità</a:t>
            </a:r>
          </a:p>
          <a:p>
            <a:pPr marL="0" indent="0" algn="just">
              <a:buNone/>
            </a:pPr>
            <a:endParaRPr lang="it-IT" dirty="0"/>
          </a:p>
          <a:p>
            <a:pPr marL="0" indent="0" algn="just">
              <a:buNone/>
            </a:pPr>
            <a:endParaRPr lang="it-IT" dirty="0"/>
          </a:p>
        </p:txBody>
      </p:sp>
      <p:pic>
        <p:nvPicPr>
          <p:cNvPr id="2" name="Immagine 1">
            <a:extLst>
              <a:ext uri="{FF2B5EF4-FFF2-40B4-BE49-F238E27FC236}">
                <a16:creationId xmlns:a16="http://schemas.microsoft.com/office/drawing/2014/main" id="{430EAE87-4A35-45D2-92E3-0345F99BEB40}"/>
              </a:ext>
            </a:extLst>
          </p:cNvPr>
          <p:cNvPicPr>
            <a:picLocks noChangeAspect="1"/>
          </p:cNvPicPr>
          <p:nvPr/>
        </p:nvPicPr>
        <p:blipFill>
          <a:blip r:embed="rId2"/>
          <a:stretch>
            <a:fillRect/>
          </a:stretch>
        </p:blipFill>
        <p:spPr>
          <a:xfrm>
            <a:off x="537387" y="1432193"/>
            <a:ext cx="11117226" cy="4384713"/>
          </a:xfrm>
          <a:prstGeom prst="rect">
            <a:avLst/>
          </a:prstGeom>
        </p:spPr>
      </p:pic>
    </p:spTree>
    <p:extLst>
      <p:ext uri="{BB962C8B-B14F-4D97-AF65-F5344CB8AC3E}">
        <p14:creationId xmlns:p14="http://schemas.microsoft.com/office/powerpoint/2010/main" val="41457575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FE0CD01F-FDA6-47D0-9CD0-E418CD55F82C}"/>
              </a:ext>
            </a:extLst>
          </p:cNvPr>
          <p:cNvSpPr>
            <a:spLocks noGrp="1"/>
          </p:cNvSpPr>
          <p:nvPr>
            <p:ph sz="quarter" idx="13"/>
          </p:nvPr>
        </p:nvSpPr>
        <p:spPr>
          <a:xfrm>
            <a:off x="706474" y="931653"/>
            <a:ext cx="10852922" cy="5443268"/>
          </a:xfrm>
        </p:spPr>
        <p:txBody>
          <a:bodyPr>
            <a:normAutofit/>
          </a:bodyPr>
          <a:lstStyle/>
          <a:p>
            <a:pPr marL="0" indent="0">
              <a:buNone/>
            </a:pPr>
            <a:r>
              <a:rPr lang="it-IT" dirty="0">
                <a:solidFill>
                  <a:srgbClr val="FF0000"/>
                </a:solidFill>
                <a:latin typeface="Calibri" panose="020F0502020204030204" pitchFamily="34" charset="0"/>
                <a:cs typeface="Times New Roman" panose="02020603050405020304" pitchFamily="18" charset="0"/>
              </a:rPr>
              <a:t>1.3 Casistica.</a:t>
            </a:r>
          </a:p>
          <a:p>
            <a:pPr marL="0" indent="0" algn="just">
              <a:buNone/>
            </a:pPr>
            <a:r>
              <a:rPr lang="it-IT" dirty="0">
                <a:solidFill>
                  <a:srgbClr val="FF0000"/>
                </a:solidFill>
              </a:rPr>
              <a:t>Coprogettazione ed obblighi di pubblicità – trasparenza (DM 72/2021)</a:t>
            </a:r>
          </a:p>
          <a:p>
            <a:pPr marL="0" indent="0" algn="just">
              <a:buNone/>
            </a:pPr>
            <a:endParaRPr lang="it-IT" dirty="0"/>
          </a:p>
        </p:txBody>
      </p:sp>
      <p:pic>
        <p:nvPicPr>
          <p:cNvPr id="3" name="Immagine 2">
            <a:extLst>
              <a:ext uri="{FF2B5EF4-FFF2-40B4-BE49-F238E27FC236}">
                <a16:creationId xmlns:a16="http://schemas.microsoft.com/office/drawing/2014/main" id="{FFADA4DC-F61A-4857-8784-1EE8FD75A1E1}"/>
              </a:ext>
            </a:extLst>
          </p:cNvPr>
          <p:cNvPicPr>
            <a:picLocks noChangeAspect="1"/>
          </p:cNvPicPr>
          <p:nvPr/>
        </p:nvPicPr>
        <p:blipFill>
          <a:blip r:embed="rId2"/>
          <a:stretch>
            <a:fillRect/>
          </a:stretch>
        </p:blipFill>
        <p:spPr>
          <a:xfrm>
            <a:off x="706474" y="1922250"/>
            <a:ext cx="10511462" cy="3883639"/>
          </a:xfrm>
          <a:prstGeom prst="rect">
            <a:avLst/>
          </a:prstGeom>
        </p:spPr>
      </p:pic>
    </p:spTree>
    <p:extLst>
      <p:ext uri="{BB962C8B-B14F-4D97-AF65-F5344CB8AC3E}">
        <p14:creationId xmlns:p14="http://schemas.microsoft.com/office/powerpoint/2010/main" val="39113483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D97D38-F0DE-48D2-94A9-59E489C9AB32}"/>
              </a:ext>
            </a:extLst>
          </p:cNvPr>
          <p:cNvSpPr>
            <a:spLocks noGrp="1"/>
          </p:cNvSpPr>
          <p:nvPr>
            <p:ph type="title"/>
          </p:nvPr>
        </p:nvSpPr>
        <p:spPr>
          <a:xfrm>
            <a:off x="706474" y="901110"/>
            <a:ext cx="10566400" cy="1143000"/>
          </a:xfrm>
        </p:spPr>
        <p:txBody>
          <a:bodyPr>
            <a:normAutofit fontScale="90000"/>
          </a:bodyPr>
          <a:lstStyle/>
          <a:p>
            <a:r>
              <a:rPr lang="it-IT" dirty="0">
                <a:solidFill>
                  <a:srgbClr val="FF0000"/>
                </a:solidFill>
              </a:rPr>
              <a:t>2. Focus su affidamento lavori di manutenzione.</a:t>
            </a:r>
            <a:br>
              <a:rPr lang="it-IT" dirty="0">
                <a:solidFill>
                  <a:srgbClr val="FF0000"/>
                </a:solidFill>
              </a:rPr>
            </a:br>
            <a:r>
              <a:rPr lang="it-IT" dirty="0">
                <a:solidFill>
                  <a:srgbClr val="FF0000"/>
                </a:solidFill>
              </a:rPr>
              <a:t>La disciplina in vigore fino al 1.7.2023</a:t>
            </a:r>
          </a:p>
        </p:txBody>
      </p:sp>
      <p:sp>
        <p:nvSpPr>
          <p:cNvPr id="4" name="Segnaposto contenuto 3">
            <a:extLst>
              <a:ext uri="{FF2B5EF4-FFF2-40B4-BE49-F238E27FC236}">
                <a16:creationId xmlns:a16="http://schemas.microsoft.com/office/drawing/2014/main" id="{FE0CD01F-FDA6-47D0-9CD0-E418CD55F82C}"/>
              </a:ext>
            </a:extLst>
          </p:cNvPr>
          <p:cNvSpPr>
            <a:spLocks noGrp="1"/>
          </p:cNvSpPr>
          <p:nvPr>
            <p:ph sz="quarter" idx="13"/>
          </p:nvPr>
        </p:nvSpPr>
        <p:spPr>
          <a:xfrm>
            <a:off x="706474" y="2044110"/>
            <a:ext cx="10566400" cy="4114800"/>
          </a:xfrm>
        </p:spPr>
        <p:txBody>
          <a:bodyPr>
            <a:normAutofit fontScale="92500" lnSpcReduction="10000"/>
          </a:bodyPr>
          <a:lstStyle/>
          <a:p>
            <a:pPr marL="457200" indent="-457200" algn="just">
              <a:buFont typeface="+mj-lt"/>
              <a:buAutoNum type="arabicPeriod"/>
            </a:pPr>
            <a:r>
              <a:rPr lang="it-IT" dirty="0"/>
              <a:t>Art. 36, comma 2, lett. a) del Codice: </a:t>
            </a:r>
            <a:r>
              <a:rPr lang="it-IT" dirty="0">
                <a:solidFill>
                  <a:srgbClr val="FF0000"/>
                </a:solidFill>
              </a:rPr>
              <a:t>&lt; € 40.000,00</a:t>
            </a:r>
            <a:r>
              <a:rPr lang="it-IT" dirty="0"/>
              <a:t>;</a:t>
            </a:r>
          </a:p>
          <a:p>
            <a:pPr marL="457200" indent="-457200" algn="just">
              <a:buFont typeface="+mj-lt"/>
              <a:buAutoNum type="arabicPeriod"/>
            </a:pPr>
            <a:r>
              <a:rPr lang="it-IT" dirty="0"/>
              <a:t>Art. 1, comma 2, lett. a) della l. n. 120/2020 (c.d. «Decreto Semplificazioni): </a:t>
            </a:r>
          </a:p>
          <a:p>
            <a:pPr marL="0" indent="0" algn="just">
              <a:buNone/>
            </a:pPr>
            <a:r>
              <a:rPr lang="it-IT" dirty="0">
                <a:solidFill>
                  <a:srgbClr val="FF0000"/>
                </a:solidFill>
              </a:rPr>
              <a:t>      lavori &lt; € 150.000,00</a:t>
            </a:r>
            <a:r>
              <a:rPr lang="it-IT" dirty="0"/>
              <a:t> </a:t>
            </a:r>
          </a:p>
          <a:p>
            <a:pPr marL="363538" indent="-363538" algn="just">
              <a:buNone/>
            </a:pPr>
            <a:r>
              <a:rPr lang="it-IT" dirty="0"/>
              <a:t>3. Procedura negoziata senza bando per </a:t>
            </a:r>
            <a:r>
              <a:rPr lang="it-IT" dirty="0">
                <a:solidFill>
                  <a:srgbClr val="FF0000"/>
                </a:solidFill>
              </a:rPr>
              <a:t>lavori tra € 150.000 e le soglie europee</a:t>
            </a:r>
            <a:r>
              <a:rPr lang="it-IT" dirty="0"/>
              <a:t> (con 5 inviti per lavori fino ad € 1mln e 10 inviti per lavori tra 1 mln e le soglie)</a:t>
            </a:r>
          </a:p>
          <a:p>
            <a:pPr marL="363538" indent="-363538" algn="just">
              <a:buNone/>
            </a:pPr>
            <a:r>
              <a:rPr lang="it-IT" dirty="0"/>
              <a:t>4. Procedure negoziate senza bando di gara: senza limiti di importo, ma solo se ricorrono i presupposti ex art. 63 del Codice (es. gara deserta, esecutore determinato, etc.) e con necessità, se possibile, di invito ad almeno 5 operatori economici</a:t>
            </a:r>
          </a:p>
        </p:txBody>
      </p:sp>
    </p:spTree>
    <p:extLst>
      <p:ext uri="{BB962C8B-B14F-4D97-AF65-F5344CB8AC3E}">
        <p14:creationId xmlns:p14="http://schemas.microsoft.com/office/powerpoint/2010/main" val="3336733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D97D38-F0DE-48D2-94A9-59E489C9AB32}"/>
              </a:ext>
            </a:extLst>
          </p:cNvPr>
          <p:cNvSpPr>
            <a:spLocks noGrp="1"/>
          </p:cNvSpPr>
          <p:nvPr>
            <p:ph type="title"/>
          </p:nvPr>
        </p:nvSpPr>
        <p:spPr>
          <a:xfrm>
            <a:off x="706474" y="901110"/>
            <a:ext cx="10566400" cy="1143000"/>
          </a:xfrm>
        </p:spPr>
        <p:txBody>
          <a:bodyPr>
            <a:normAutofit/>
          </a:bodyPr>
          <a:lstStyle/>
          <a:p>
            <a:r>
              <a:rPr lang="it-IT" dirty="0">
                <a:solidFill>
                  <a:srgbClr val="FF0000"/>
                </a:solidFill>
              </a:rPr>
              <a:t>1.1 Quadro normativo sintetico</a:t>
            </a:r>
          </a:p>
        </p:txBody>
      </p:sp>
      <p:sp>
        <p:nvSpPr>
          <p:cNvPr id="4" name="Segnaposto contenuto 3">
            <a:extLst>
              <a:ext uri="{FF2B5EF4-FFF2-40B4-BE49-F238E27FC236}">
                <a16:creationId xmlns:a16="http://schemas.microsoft.com/office/drawing/2014/main" id="{FE0CD01F-FDA6-47D0-9CD0-E418CD55F82C}"/>
              </a:ext>
            </a:extLst>
          </p:cNvPr>
          <p:cNvSpPr>
            <a:spLocks noGrp="1"/>
          </p:cNvSpPr>
          <p:nvPr>
            <p:ph sz="quarter" idx="13"/>
          </p:nvPr>
        </p:nvSpPr>
        <p:spPr>
          <a:xfrm>
            <a:off x="706474" y="2044110"/>
            <a:ext cx="10566400" cy="4114800"/>
          </a:xfrm>
        </p:spPr>
        <p:txBody>
          <a:bodyPr>
            <a:normAutofit/>
          </a:bodyPr>
          <a:lstStyle/>
          <a:p>
            <a:pPr marL="0" indent="0" algn="just">
              <a:buNone/>
            </a:pPr>
            <a:r>
              <a:rPr lang="it-IT" dirty="0"/>
              <a:t>Il Codice 2016 ha previsto un «regime alleggerito» per l’affidamento di </a:t>
            </a:r>
            <a:r>
              <a:rPr lang="it-IT" b="1" dirty="0">
                <a:effectLst>
                  <a:outerShdw blurRad="38100" dist="38100" dir="2700000" algn="tl">
                    <a:srgbClr val="000000">
                      <a:alpha val="43137"/>
                    </a:srgbClr>
                  </a:outerShdw>
                </a:effectLst>
              </a:rPr>
              <a:t>appalti</a:t>
            </a:r>
            <a:r>
              <a:rPr lang="it-IT" dirty="0"/>
              <a:t> di servizi sociali (artt. 140 e ss., </a:t>
            </a:r>
            <a:r>
              <a:rPr lang="it-IT" dirty="0" err="1"/>
              <a:t>All</a:t>
            </a:r>
            <a:r>
              <a:rPr lang="it-IT" dirty="0"/>
              <a:t>. IX)</a:t>
            </a:r>
          </a:p>
          <a:p>
            <a:pPr marL="0" indent="0" algn="just">
              <a:buNone/>
            </a:pPr>
            <a:endParaRPr lang="it-IT" dirty="0"/>
          </a:p>
          <a:p>
            <a:pPr marL="0" indent="0" algn="just">
              <a:buNone/>
            </a:pPr>
            <a:endParaRPr lang="it-IT" dirty="0"/>
          </a:p>
        </p:txBody>
      </p:sp>
    </p:spTree>
    <p:extLst>
      <p:ext uri="{BB962C8B-B14F-4D97-AF65-F5344CB8AC3E}">
        <p14:creationId xmlns:p14="http://schemas.microsoft.com/office/powerpoint/2010/main" val="381672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D97D38-F0DE-48D2-94A9-59E489C9AB32}"/>
              </a:ext>
            </a:extLst>
          </p:cNvPr>
          <p:cNvSpPr>
            <a:spLocks noGrp="1"/>
          </p:cNvSpPr>
          <p:nvPr>
            <p:ph type="title"/>
          </p:nvPr>
        </p:nvSpPr>
        <p:spPr>
          <a:xfrm>
            <a:off x="668422" y="913218"/>
            <a:ext cx="10566400" cy="1143000"/>
          </a:xfrm>
        </p:spPr>
        <p:txBody>
          <a:bodyPr>
            <a:normAutofit fontScale="90000"/>
          </a:bodyPr>
          <a:lstStyle/>
          <a:p>
            <a:r>
              <a:rPr lang="it-IT" dirty="0">
                <a:solidFill>
                  <a:srgbClr val="FF0000"/>
                </a:solidFill>
              </a:rPr>
              <a:t>2. Affidamenti diretti: tipologie</a:t>
            </a:r>
            <a:br>
              <a:rPr lang="it-IT" dirty="0">
                <a:solidFill>
                  <a:srgbClr val="FF0000"/>
                </a:solidFill>
              </a:rPr>
            </a:br>
            <a:r>
              <a:rPr lang="it-IT" dirty="0">
                <a:solidFill>
                  <a:srgbClr val="FF0000"/>
                </a:solidFill>
              </a:rPr>
              <a:t>La disciplina applicabile dal 1 luglio 2023</a:t>
            </a:r>
          </a:p>
        </p:txBody>
      </p:sp>
      <p:sp>
        <p:nvSpPr>
          <p:cNvPr id="3" name="Segnaposto piè di pagina 2">
            <a:extLst>
              <a:ext uri="{FF2B5EF4-FFF2-40B4-BE49-F238E27FC236}">
                <a16:creationId xmlns:a16="http://schemas.microsoft.com/office/drawing/2014/main" id="{CDE206C4-2167-4166-B3FB-418261AF6CD0}"/>
              </a:ext>
            </a:extLst>
          </p:cNvPr>
          <p:cNvSpPr>
            <a:spLocks noGrp="1"/>
          </p:cNvSpPr>
          <p:nvPr>
            <p:ph type="ftr" sz="quarter" idx="11"/>
          </p:nvPr>
        </p:nvSpPr>
        <p:spPr/>
        <p:txBody>
          <a:bodyPr/>
          <a:lstStyle/>
          <a:p>
            <a:r>
              <a:rPr lang="en-US" dirty="0" err="1"/>
              <a:t>Avv</a:t>
            </a:r>
            <a:r>
              <a:rPr lang="en-US" dirty="0"/>
              <a:t>. Simone </a:t>
            </a:r>
            <a:r>
              <a:rPr lang="en-US" dirty="0" err="1"/>
              <a:t>Abrate</a:t>
            </a:r>
            <a:r>
              <a:rPr lang="en-US" dirty="0"/>
              <a:t> </a:t>
            </a:r>
          </a:p>
        </p:txBody>
      </p:sp>
      <p:sp>
        <p:nvSpPr>
          <p:cNvPr id="4" name="Segnaposto contenuto 3">
            <a:extLst>
              <a:ext uri="{FF2B5EF4-FFF2-40B4-BE49-F238E27FC236}">
                <a16:creationId xmlns:a16="http://schemas.microsoft.com/office/drawing/2014/main" id="{FE0CD01F-FDA6-47D0-9CD0-E418CD55F82C}"/>
              </a:ext>
            </a:extLst>
          </p:cNvPr>
          <p:cNvSpPr>
            <a:spLocks noGrp="1"/>
          </p:cNvSpPr>
          <p:nvPr>
            <p:ph sz="quarter" idx="13"/>
          </p:nvPr>
        </p:nvSpPr>
        <p:spPr>
          <a:xfrm>
            <a:off x="668422" y="2241550"/>
            <a:ext cx="10566400" cy="4114800"/>
          </a:xfrm>
        </p:spPr>
        <p:txBody>
          <a:bodyPr>
            <a:normAutofit fontScale="92500" lnSpcReduction="10000"/>
          </a:bodyPr>
          <a:lstStyle/>
          <a:p>
            <a:pPr marL="0" indent="0" algn="just">
              <a:buNone/>
            </a:pPr>
            <a:r>
              <a:rPr lang="it-IT" dirty="0">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Gli affidamenti diretti nel Nuovo Codice </a:t>
            </a:r>
            <a:r>
              <a:rPr lang="it-IT" dirty="0" err="1">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D.Lgs.</a:t>
            </a:r>
            <a:r>
              <a:rPr lang="it-IT" dirty="0">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 n. 36/2023 (art. 50).</a:t>
            </a:r>
          </a:p>
          <a:p>
            <a:pPr marL="0" indent="0" algn="just">
              <a:buNone/>
            </a:pPr>
            <a:r>
              <a:rPr lang="it-IT"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A) Servizi e forniture</a:t>
            </a:r>
            <a:endParaRPr lang="it-IT" dirty="0">
              <a:effectLst/>
              <a:latin typeface="Times New Roman" panose="02020603050405020304" pitchFamily="18" charset="0"/>
              <a:ea typeface="Tahoma" panose="020B0604030504040204" pitchFamily="34" charset="0"/>
              <a:cs typeface="Times New Roman" panose="02020603050405020304" pitchFamily="18" charset="0"/>
            </a:endParaRPr>
          </a:p>
          <a:p>
            <a:pPr algn="just">
              <a:buFontTx/>
              <a:buChar char="-"/>
            </a:pPr>
            <a:r>
              <a:rPr lang="it-IT" dirty="0"/>
              <a:t>Affidamenti </a:t>
            </a:r>
            <a:r>
              <a:rPr lang="it-IT" b="1" dirty="0"/>
              <a:t>diretti </a:t>
            </a:r>
            <a:r>
              <a:rPr lang="it-IT" dirty="0"/>
              <a:t>fino ad € 140.000;</a:t>
            </a:r>
          </a:p>
          <a:p>
            <a:pPr algn="just">
              <a:buFontTx/>
              <a:buChar char="-"/>
            </a:pPr>
            <a:r>
              <a:rPr lang="it-IT" dirty="0"/>
              <a:t>Procedura negoziata senza bando per valori tra € 140.000 e le soglie europee.</a:t>
            </a:r>
          </a:p>
          <a:p>
            <a:pPr marL="0" indent="0" algn="just">
              <a:buNone/>
            </a:pPr>
            <a:r>
              <a:rPr lang="it-IT"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B) Lavori</a:t>
            </a:r>
          </a:p>
          <a:p>
            <a:pPr algn="just">
              <a:buFontTx/>
              <a:buChar char="-"/>
            </a:pPr>
            <a:r>
              <a:rPr lang="it-IT" dirty="0"/>
              <a:t>Affidamenti diretti fino ad € 150.000;</a:t>
            </a:r>
          </a:p>
          <a:p>
            <a:pPr algn="just">
              <a:buFontTx/>
              <a:buChar char="-"/>
            </a:pPr>
            <a:r>
              <a:rPr lang="it-IT" dirty="0"/>
              <a:t>Procedura negoziata senza bando per lavori tra € 150.000 e le soglie europee (con 5 inviti per lavori fino ad € 1mln e 10 inviti per lavori tra 1 mln e le soglie)</a:t>
            </a:r>
          </a:p>
        </p:txBody>
      </p:sp>
    </p:spTree>
    <p:extLst>
      <p:ext uri="{BB962C8B-B14F-4D97-AF65-F5344CB8AC3E}">
        <p14:creationId xmlns:p14="http://schemas.microsoft.com/office/powerpoint/2010/main" val="22826881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D97D38-F0DE-48D2-94A9-59E489C9AB32}"/>
              </a:ext>
            </a:extLst>
          </p:cNvPr>
          <p:cNvSpPr>
            <a:spLocks noGrp="1"/>
          </p:cNvSpPr>
          <p:nvPr>
            <p:ph type="title"/>
          </p:nvPr>
        </p:nvSpPr>
        <p:spPr>
          <a:xfrm>
            <a:off x="812800" y="827531"/>
            <a:ext cx="10566400" cy="1143000"/>
          </a:xfrm>
        </p:spPr>
        <p:txBody>
          <a:bodyPr/>
          <a:lstStyle/>
          <a:p>
            <a:r>
              <a:rPr lang="it-IT" dirty="0">
                <a:solidFill>
                  <a:srgbClr val="FF0000"/>
                </a:solidFill>
              </a:rPr>
              <a:t>2. Affidamenti diretti fino ad € 150.000</a:t>
            </a:r>
          </a:p>
        </p:txBody>
      </p:sp>
      <p:sp>
        <p:nvSpPr>
          <p:cNvPr id="3" name="Segnaposto piè di pagina 2">
            <a:extLst>
              <a:ext uri="{FF2B5EF4-FFF2-40B4-BE49-F238E27FC236}">
                <a16:creationId xmlns:a16="http://schemas.microsoft.com/office/drawing/2014/main" id="{CDE206C4-2167-4166-B3FB-418261AF6CD0}"/>
              </a:ext>
            </a:extLst>
          </p:cNvPr>
          <p:cNvSpPr>
            <a:spLocks noGrp="1"/>
          </p:cNvSpPr>
          <p:nvPr>
            <p:ph type="ftr" sz="quarter" idx="11"/>
          </p:nvPr>
        </p:nvSpPr>
        <p:spPr/>
        <p:txBody>
          <a:bodyPr/>
          <a:lstStyle/>
          <a:p>
            <a:r>
              <a:rPr lang="en-US" dirty="0" err="1"/>
              <a:t>Avv</a:t>
            </a:r>
            <a:r>
              <a:rPr lang="en-US" dirty="0"/>
              <a:t>. Simone </a:t>
            </a:r>
            <a:r>
              <a:rPr lang="en-US" dirty="0" err="1"/>
              <a:t>Abrate</a:t>
            </a:r>
            <a:r>
              <a:rPr lang="en-US" dirty="0"/>
              <a:t> </a:t>
            </a:r>
          </a:p>
        </p:txBody>
      </p:sp>
      <p:sp>
        <p:nvSpPr>
          <p:cNvPr id="4" name="Segnaposto contenuto 3">
            <a:extLst>
              <a:ext uri="{FF2B5EF4-FFF2-40B4-BE49-F238E27FC236}">
                <a16:creationId xmlns:a16="http://schemas.microsoft.com/office/drawing/2014/main" id="{FE0CD01F-FDA6-47D0-9CD0-E418CD55F82C}"/>
              </a:ext>
            </a:extLst>
          </p:cNvPr>
          <p:cNvSpPr>
            <a:spLocks noGrp="1"/>
          </p:cNvSpPr>
          <p:nvPr>
            <p:ph sz="quarter" idx="13"/>
          </p:nvPr>
        </p:nvSpPr>
        <p:spPr>
          <a:xfrm>
            <a:off x="812800" y="1915669"/>
            <a:ext cx="10566400" cy="4114800"/>
          </a:xfrm>
        </p:spPr>
        <p:txBody>
          <a:bodyPr>
            <a:normAutofit/>
          </a:bodyPr>
          <a:lstStyle/>
          <a:p>
            <a:pPr marL="0" indent="0" algn="just">
              <a:buNone/>
            </a:pPr>
            <a:r>
              <a:rPr lang="it-IT" dirty="0">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Importante.</a:t>
            </a:r>
          </a:p>
          <a:p>
            <a:pPr marL="0" indent="0" algn="just">
              <a:buNone/>
            </a:pPr>
            <a:r>
              <a:rPr lang="it-IT"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Dal 1 luglio, con il Codice 2023, si tratterà di affidamenti diretti o procedure negoziate «puri», in generale senza possibilità di ricorrere a procedure ordinarie (es. aperte  o ristrette), come ora ad esempio è consentito dall’art. 36 del Codice 2016.</a:t>
            </a:r>
          </a:p>
          <a:p>
            <a:pPr marL="0" indent="0" algn="just">
              <a:buNone/>
            </a:pPr>
            <a:endParaRPr lang="it-IT"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marL="0" indent="0" algn="just">
              <a:buNone/>
            </a:pPr>
            <a:r>
              <a:rPr lang="it-IT"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La possibilità di ricorrere a procedure ordinarie, infatti, è espressamente prevista solo per lavori di importo superiore ad 1mln e fino alle soglie (art. 37, comma 1, lett. d) del Codice 2023).</a:t>
            </a:r>
            <a:endParaRPr lang="it-IT" dirty="0">
              <a:solidFill>
                <a:schemeClr val="tx1"/>
              </a:solidFill>
            </a:endParaRPr>
          </a:p>
        </p:txBody>
      </p:sp>
    </p:spTree>
    <p:extLst>
      <p:ext uri="{BB962C8B-B14F-4D97-AF65-F5344CB8AC3E}">
        <p14:creationId xmlns:p14="http://schemas.microsoft.com/office/powerpoint/2010/main" val="41364806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D97D38-F0DE-48D2-94A9-59E489C9AB32}"/>
              </a:ext>
            </a:extLst>
          </p:cNvPr>
          <p:cNvSpPr>
            <a:spLocks noGrp="1"/>
          </p:cNvSpPr>
          <p:nvPr>
            <p:ph type="title"/>
          </p:nvPr>
        </p:nvSpPr>
        <p:spPr>
          <a:xfrm>
            <a:off x="812800" y="686594"/>
            <a:ext cx="10566400" cy="1143000"/>
          </a:xfrm>
        </p:spPr>
        <p:txBody>
          <a:bodyPr/>
          <a:lstStyle/>
          <a:p>
            <a:r>
              <a:rPr lang="it-IT" dirty="0">
                <a:solidFill>
                  <a:srgbClr val="FF0000"/>
                </a:solidFill>
              </a:rPr>
              <a:t>2. Affidamenti diretti: tipologie</a:t>
            </a:r>
          </a:p>
        </p:txBody>
      </p:sp>
      <p:sp>
        <p:nvSpPr>
          <p:cNvPr id="3" name="Segnaposto piè di pagina 2">
            <a:extLst>
              <a:ext uri="{FF2B5EF4-FFF2-40B4-BE49-F238E27FC236}">
                <a16:creationId xmlns:a16="http://schemas.microsoft.com/office/drawing/2014/main" id="{CDE206C4-2167-4166-B3FB-418261AF6CD0}"/>
              </a:ext>
            </a:extLst>
          </p:cNvPr>
          <p:cNvSpPr>
            <a:spLocks noGrp="1"/>
          </p:cNvSpPr>
          <p:nvPr>
            <p:ph type="ftr" sz="quarter" idx="11"/>
          </p:nvPr>
        </p:nvSpPr>
        <p:spPr/>
        <p:txBody>
          <a:bodyPr/>
          <a:lstStyle/>
          <a:p>
            <a:r>
              <a:rPr lang="en-US" dirty="0" err="1"/>
              <a:t>Avv</a:t>
            </a:r>
            <a:r>
              <a:rPr lang="en-US" dirty="0"/>
              <a:t>. Simone </a:t>
            </a:r>
            <a:r>
              <a:rPr lang="en-US" dirty="0" err="1"/>
              <a:t>Abrate</a:t>
            </a:r>
            <a:r>
              <a:rPr lang="en-US" dirty="0"/>
              <a:t> </a:t>
            </a:r>
          </a:p>
        </p:txBody>
      </p:sp>
      <p:sp>
        <p:nvSpPr>
          <p:cNvPr id="4" name="Segnaposto contenuto 3">
            <a:extLst>
              <a:ext uri="{FF2B5EF4-FFF2-40B4-BE49-F238E27FC236}">
                <a16:creationId xmlns:a16="http://schemas.microsoft.com/office/drawing/2014/main" id="{FE0CD01F-FDA6-47D0-9CD0-E418CD55F82C}"/>
              </a:ext>
            </a:extLst>
          </p:cNvPr>
          <p:cNvSpPr>
            <a:spLocks noGrp="1"/>
          </p:cNvSpPr>
          <p:nvPr>
            <p:ph sz="quarter" idx="13"/>
          </p:nvPr>
        </p:nvSpPr>
        <p:spPr>
          <a:xfrm>
            <a:off x="812800" y="1829594"/>
            <a:ext cx="10566400" cy="4114800"/>
          </a:xfrm>
        </p:spPr>
        <p:txBody>
          <a:bodyPr>
            <a:normAutofit fontScale="92500"/>
          </a:bodyPr>
          <a:lstStyle/>
          <a:p>
            <a:pPr marL="0" indent="0" algn="just">
              <a:buNone/>
            </a:pPr>
            <a:r>
              <a:rPr lang="it-IT" dirty="0">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Importante.</a:t>
            </a:r>
          </a:p>
          <a:p>
            <a:pPr marL="0" indent="0" algn="just">
              <a:buNone/>
            </a:pPr>
            <a:r>
              <a:rPr lang="it-IT"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L’art. 3, comma 1, lett. d) dell’Allegato I.1 del Codice 2023 introduce la fondamentale «definizione» di «affidamento diretto»:</a:t>
            </a:r>
          </a:p>
          <a:p>
            <a:pPr marL="0" indent="0" algn="just">
              <a:buNone/>
            </a:pPr>
            <a:endParaRPr lang="it-IT"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marL="0" indent="0" algn="just">
              <a:buNone/>
            </a:pPr>
            <a:r>
              <a:rPr lang="it-IT" b="0" i="1" dirty="0">
                <a:solidFill>
                  <a:srgbClr val="000000"/>
                </a:solidFill>
                <a:effectLst/>
                <a:latin typeface="Calibri" panose="020F0502020204030204" pitchFamily="34" charset="0"/>
              </a:rPr>
              <a:t>d) «affidamento diretto», l’affidamento del contratto </a:t>
            </a:r>
            <a:r>
              <a:rPr lang="it-IT" b="0" i="1" dirty="0">
                <a:solidFill>
                  <a:srgbClr val="FF0000"/>
                </a:solidFill>
                <a:effectLst/>
                <a:latin typeface="Calibri" panose="020F0502020204030204" pitchFamily="34" charset="0"/>
              </a:rPr>
              <a:t>senza una procedura di gara</a:t>
            </a:r>
            <a:r>
              <a:rPr lang="it-IT" b="0" i="1" dirty="0">
                <a:solidFill>
                  <a:srgbClr val="000000"/>
                </a:solidFill>
                <a:effectLst/>
                <a:latin typeface="Calibri" panose="020F0502020204030204" pitchFamily="34" charset="0"/>
              </a:rPr>
              <a:t>, nel quale, </a:t>
            </a:r>
            <a:r>
              <a:rPr lang="it-IT" b="1" i="1" dirty="0">
                <a:solidFill>
                  <a:srgbClr val="FF0000"/>
                </a:solidFill>
                <a:effectLst/>
                <a:latin typeface="Calibri" panose="020F0502020204030204" pitchFamily="34" charset="0"/>
              </a:rPr>
              <a:t>anche nel caso di previo interpello di più operatori economici</a:t>
            </a:r>
            <a:r>
              <a:rPr lang="it-IT" b="0" i="1" dirty="0">
                <a:solidFill>
                  <a:srgbClr val="000000"/>
                </a:solidFill>
                <a:effectLst/>
                <a:latin typeface="Calibri" panose="020F0502020204030204" pitchFamily="34" charset="0"/>
              </a:rPr>
              <a:t>, </a:t>
            </a:r>
            <a:r>
              <a:rPr lang="it-IT" b="0" i="1" dirty="0">
                <a:solidFill>
                  <a:srgbClr val="FF0000"/>
                </a:solidFill>
                <a:effectLst/>
                <a:latin typeface="Calibri" panose="020F0502020204030204" pitchFamily="34" charset="0"/>
              </a:rPr>
              <a:t>la scelta è operata discrezionalmente dalla stazione appaltante</a:t>
            </a:r>
            <a:r>
              <a:rPr lang="it-IT" b="0" i="1" dirty="0">
                <a:solidFill>
                  <a:srgbClr val="000000"/>
                </a:solidFill>
                <a:effectLst/>
                <a:latin typeface="Calibri" panose="020F0502020204030204" pitchFamily="34" charset="0"/>
              </a:rPr>
              <a:t> o dall’ente concedente, nel rispetto dei criteri qualitativi e quantitativi di cui all’</a:t>
            </a:r>
            <a:r>
              <a:rPr lang="it-IT" b="0" i="1" dirty="0">
                <a:effectLst/>
                <a:latin typeface="Calibri" panose="020F0502020204030204" pitchFamily="34" charset="0"/>
              </a:rPr>
              <a:t>articolo 50, comma 1 lettere a) e b), del codice</a:t>
            </a:r>
            <a:r>
              <a:rPr lang="it-IT" b="0" i="1" dirty="0">
                <a:solidFill>
                  <a:srgbClr val="000000"/>
                </a:solidFill>
                <a:effectLst/>
                <a:latin typeface="Calibri" panose="020F0502020204030204" pitchFamily="34" charset="0"/>
              </a:rPr>
              <a:t> e dei requisiti generali o speciali previsti dal medesimo codice</a:t>
            </a:r>
            <a:r>
              <a:rPr lang="it-IT" b="0" i="0" dirty="0">
                <a:solidFill>
                  <a:srgbClr val="000000"/>
                </a:solidFill>
                <a:effectLst/>
                <a:latin typeface="Calibri" panose="020F0502020204030204" pitchFamily="34" charset="0"/>
              </a:rPr>
              <a:t>;</a:t>
            </a:r>
            <a:endParaRPr lang="it-IT" dirty="0">
              <a:solidFill>
                <a:schemeClr val="tx1"/>
              </a:solidFill>
            </a:endParaRPr>
          </a:p>
        </p:txBody>
      </p:sp>
    </p:spTree>
    <p:extLst>
      <p:ext uri="{BB962C8B-B14F-4D97-AF65-F5344CB8AC3E}">
        <p14:creationId xmlns:p14="http://schemas.microsoft.com/office/powerpoint/2010/main" val="40784642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D97D38-F0DE-48D2-94A9-59E489C9AB32}"/>
              </a:ext>
            </a:extLst>
          </p:cNvPr>
          <p:cNvSpPr>
            <a:spLocks noGrp="1"/>
          </p:cNvSpPr>
          <p:nvPr>
            <p:ph type="title"/>
          </p:nvPr>
        </p:nvSpPr>
        <p:spPr>
          <a:xfrm>
            <a:off x="812800" y="708025"/>
            <a:ext cx="10566400" cy="1143000"/>
          </a:xfrm>
        </p:spPr>
        <p:txBody>
          <a:bodyPr/>
          <a:lstStyle/>
          <a:p>
            <a:r>
              <a:rPr lang="it-IT" dirty="0">
                <a:solidFill>
                  <a:srgbClr val="FF0000"/>
                </a:solidFill>
              </a:rPr>
              <a:t>2. Affidamenti diretti: tipologie</a:t>
            </a:r>
          </a:p>
        </p:txBody>
      </p:sp>
      <p:sp>
        <p:nvSpPr>
          <p:cNvPr id="3" name="Segnaposto piè di pagina 2">
            <a:extLst>
              <a:ext uri="{FF2B5EF4-FFF2-40B4-BE49-F238E27FC236}">
                <a16:creationId xmlns:a16="http://schemas.microsoft.com/office/drawing/2014/main" id="{CDE206C4-2167-4166-B3FB-418261AF6CD0}"/>
              </a:ext>
            </a:extLst>
          </p:cNvPr>
          <p:cNvSpPr>
            <a:spLocks noGrp="1"/>
          </p:cNvSpPr>
          <p:nvPr>
            <p:ph type="ftr" sz="quarter" idx="11"/>
          </p:nvPr>
        </p:nvSpPr>
        <p:spPr/>
        <p:txBody>
          <a:bodyPr/>
          <a:lstStyle/>
          <a:p>
            <a:r>
              <a:rPr lang="en-US" dirty="0" err="1"/>
              <a:t>Avv</a:t>
            </a:r>
            <a:r>
              <a:rPr lang="en-US" dirty="0"/>
              <a:t>. Simone </a:t>
            </a:r>
            <a:r>
              <a:rPr lang="en-US" dirty="0" err="1"/>
              <a:t>Abrate</a:t>
            </a:r>
            <a:r>
              <a:rPr lang="en-US" dirty="0"/>
              <a:t> </a:t>
            </a:r>
          </a:p>
        </p:txBody>
      </p:sp>
      <p:sp>
        <p:nvSpPr>
          <p:cNvPr id="4" name="Segnaposto contenuto 3">
            <a:extLst>
              <a:ext uri="{FF2B5EF4-FFF2-40B4-BE49-F238E27FC236}">
                <a16:creationId xmlns:a16="http://schemas.microsoft.com/office/drawing/2014/main" id="{FE0CD01F-FDA6-47D0-9CD0-E418CD55F82C}"/>
              </a:ext>
            </a:extLst>
          </p:cNvPr>
          <p:cNvSpPr>
            <a:spLocks noGrp="1"/>
          </p:cNvSpPr>
          <p:nvPr>
            <p:ph sz="quarter" idx="13"/>
          </p:nvPr>
        </p:nvSpPr>
        <p:spPr>
          <a:xfrm>
            <a:off x="812800" y="2035175"/>
            <a:ext cx="10566400" cy="4114800"/>
          </a:xfrm>
        </p:spPr>
        <p:txBody>
          <a:bodyPr>
            <a:normAutofit fontScale="92500" lnSpcReduction="20000"/>
          </a:bodyPr>
          <a:lstStyle/>
          <a:p>
            <a:pPr marL="0" indent="0" algn="just">
              <a:buNone/>
            </a:pPr>
            <a:r>
              <a:rPr lang="it-IT" dirty="0">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Importante.</a:t>
            </a:r>
          </a:p>
          <a:p>
            <a:pPr marL="0" indent="0" algn="just">
              <a:buNone/>
            </a:pPr>
            <a:r>
              <a:rPr lang="it-IT"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Art. 48, comma 1 (disciplina comune affidamenti sottosoglia): </a:t>
            </a:r>
            <a:r>
              <a:rPr lang="it-IT" b="0" i="1" dirty="0">
                <a:solidFill>
                  <a:srgbClr val="000000"/>
                </a:solidFill>
                <a:effectLst/>
                <a:latin typeface="Calibri" panose="020F0502020204030204" pitchFamily="34" charset="0"/>
              </a:rPr>
              <a:t>L’affidamento e l’esecuzione dei contratti aventi per oggetto lavori, servizi e forniture di importo inferiore alle soglie di rilevanza europea si svolgono nel rispetto dei principi di cui al </a:t>
            </a:r>
            <a:r>
              <a:rPr lang="it-IT" b="0" i="1" dirty="0">
                <a:effectLst/>
                <a:latin typeface="Calibri" panose="020F0502020204030204" pitchFamily="34" charset="0"/>
              </a:rPr>
              <a:t>Libro I, Parti I e II</a:t>
            </a:r>
            <a:r>
              <a:rPr lang="it-IT" b="0" i="0" dirty="0">
                <a:solidFill>
                  <a:srgbClr val="000000"/>
                </a:solidFill>
                <a:effectLst/>
                <a:latin typeface="Calibri" panose="020F0502020204030204" pitchFamily="34" charset="0"/>
              </a:rPr>
              <a:t>.</a:t>
            </a:r>
            <a:endParaRPr lang="it-IT" dirty="0">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endParaRPr>
          </a:p>
          <a:p>
            <a:pPr marL="0" indent="0" algn="just">
              <a:buNone/>
            </a:pPr>
            <a:r>
              <a:rPr lang="it-IT"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L’affidamento diretto rimane pur sempre un sottogenere di affidamento «sottosoglia» pertanto ad esso si applicano anche:</a:t>
            </a:r>
          </a:p>
          <a:p>
            <a:pPr algn="just">
              <a:buFontTx/>
              <a:buChar char="-"/>
            </a:pPr>
            <a:r>
              <a:rPr lang="it-IT"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I principi di cui alla Parte I del Codice 2023;</a:t>
            </a:r>
          </a:p>
          <a:p>
            <a:pPr algn="just">
              <a:buFontTx/>
              <a:buChar char="-"/>
            </a:pPr>
            <a:r>
              <a:rPr lang="it-IT"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Le regole generali della Parte I, Titolo II (es. RUP, programmazione, calcolo del valore, conflitto di interessi, fasi delle procedure, stipula del contratto);</a:t>
            </a:r>
          </a:p>
          <a:p>
            <a:pPr algn="just">
              <a:buFontTx/>
              <a:buChar char="-"/>
            </a:pPr>
            <a:r>
              <a:rPr lang="it-IT"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La Parte II del Codice 2023: digitalizzazione ed accesso.</a:t>
            </a:r>
          </a:p>
        </p:txBody>
      </p:sp>
    </p:spTree>
    <p:extLst>
      <p:ext uri="{BB962C8B-B14F-4D97-AF65-F5344CB8AC3E}">
        <p14:creationId xmlns:p14="http://schemas.microsoft.com/office/powerpoint/2010/main" val="13564501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913AD0D1-54E6-4B33-87C3-448707CBA94F}"/>
              </a:ext>
            </a:extLst>
          </p:cNvPr>
          <p:cNvSpPr/>
          <p:nvPr/>
        </p:nvSpPr>
        <p:spPr>
          <a:xfrm>
            <a:off x="591332" y="1166842"/>
            <a:ext cx="10844175" cy="4524315"/>
          </a:xfrm>
          <a:prstGeom prst="rect">
            <a:avLst/>
          </a:prstGeom>
        </p:spPr>
        <p:txBody>
          <a:bodyPr wrap="square">
            <a:spAutoFit/>
          </a:bodyPr>
          <a:lstStyle/>
          <a:p>
            <a:pPr algn="ctr"/>
            <a:r>
              <a:rPr lang="it-IT" sz="2400" b="1" dirty="0">
                <a:solidFill>
                  <a:srgbClr val="FF0000"/>
                </a:solidFill>
                <a:sym typeface="+mn-ea"/>
              </a:rPr>
              <a:t>2. Affidamenti sottosoglia: struttura «invariante» della gara.</a:t>
            </a:r>
          </a:p>
          <a:p>
            <a:pPr algn="just"/>
            <a:endParaRPr lang="it-IT" sz="2400" b="1" dirty="0">
              <a:sym typeface="+mn-ea"/>
            </a:endParaRPr>
          </a:p>
          <a:p>
            <a:pPr marL="452438" indent="-452438"/>
            <a:r>
              <a:rPr lang="it-IT" i="1" dirty="0"/>
              <a:t>1.1 La programmazione preliminare, la progettazione e la determinazione a contrarre (nel Codice 2023: decisione di contrarre)</a:t>
            </a:r>
          </a:p>
          <a:p>
            <a:r>
              <a:rPr lang="it-IT" i="1" dirty="0"/>
              <a:t>1.2 Indagini di mercato/consultazione di elenchi di operatori </a:t>
            </a:r>
          </a:p>
          <a:p>
            <a:r>
              <a:rPr lang="it-IT" i="1" dirty="0"/>
              <a:t>1.3 La gara vera e propria: presentazione e validità dell'offerta </a:t>
            </a:r>
          </a:p>
          <a:p>
            <a:r>
              <a:rPr lang="it-IT" i="1" dirty="0"/>
              <a:t>1.4 L'aggiudicazione e la stipulazione del contratto</a:t>
            </a:r>
          </a:p>
          <a:p>
            <a:endParaRPr lang="it-IT" sz="2400" b="1" dirty="0">
              <a:sym typeface="+mn-ea"/>
            </a:endParaRPr>
          </a:p>
          <a:p>
            <a:pPr algn="just"/>
            <a:r>
              <a:rPr lang="it-IT" dirty="0">
                <a:sym typeface="+mn-ea"/>
              </a:rPr>
              <a:t>Se si guarda alla famiglia degli affidamenti sottosoglia la struttura di gara può essere suddivisa nelle quattro fasi sopra elencate.</a:t>
            </a:r>
          </a:p>
          <a:p>
            <a:pPr algn="just"/>
            <a:endParaRPr lang="it-IT" dirty="0">
              <a:sym typeface="+mn-ea"/>
            </a:endParaRPr>
          </a:p>
          <a:p>
            <a:pPr algn="just"/>
            <a:r>
              <a:rPr lang="it-IT" dirty="0">
                <a:solidFill>
                  <a:srgbClr val="FF0000"/>
                </a:solidFill>
                <a:sym typeface="+mn-ea"/>
              </a:rPr>
              <a:t>Prima fase: la programmazione.</a:t>
            </a:r>
            <a:r>
              <a:rPr lang="it-IT" dirty="0">
                <a:sym typeface="+mn-ea"/>
              </a:rPr>
              <a:t> Come si vedrà tra poco, nel Codice 2016 la programmazione è necessaria solo per affidamenti superiori ad € 40.000 mentre nel Codice 2023 si deve fare per affidamenti superiori alle soglie «dirette».</a:t>
            </a:r>
          </a:p>
          <a:p>
            <a:pPr algn="just"/>
            <a:r>
              <a:rPr lang="it-IT" dirty="0">
                <a:sym typeface="+mn-ea"/>
              </a:rPr>
              <a:t>Tuttavia, la corretta programmazione rimane una buona prassi fortemente auspicabile.</a:t>
            </a:r>
          </a:p>
        </p:txBody>
      </p:sp>
    </p:spTree>
    <p:extLst>
      <p:ext uri="{BB962C8B-B14F-4D97-AF65-F5344CB8AC3E}">
        <p14:creationId xmlns:p14="http://schemas.microsoft.com/office/powerpoint/2010/main" val="18914149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7D5C990-7FF4-4457-AB8D-FF95E54D07DB}"/>
              </a:ext>
            </a:extLst>
          </p:cNvPr>
          <p:cNvSpPr>
            <a:spLocks noGrp="1"/>
          </p:cNvSpPr>
          <p:nvPr>
            <p:ph type="title"/>
          </p:nvPr>
        </p:nvSpPr>
        <p:spPr>
          <a:xfrm>
            <a:off x="1295402" y="982133"/>
            <a:ext cx="9523019" cy="466658"/>
          </a:xfrm>
        </p:spPr>
        <p:txBody>
          <a:bodyPr>
            <a:noAutofit/>
          </a:bodyPr>
          <a:lstStyle/>
          <a:p>
            <a:br>
              <a:rPr lang="it-IT" sz="3600" b="1" dirty="0">
                <a:solidFill>
                  <a:srgbClr val="FF0000"/>
                </a:solidFill>
              </a:rPr>
            </a:br>
            <a:r>
              <a:rPr lang="it-IT" sz="3600" b="1" dirty="0">
                <a:solidFill>
                  <a:srgbClr val="FF0000"/>
                </a:solidFill>
              </a:rPr>
              <a:t>2 La programmazione preliminare, la progettazione e la determina a contrarre</a:t>
            </a:r>
            <a:endParaRPr lang="it-IT" sz="3600" dirty="0"/>
          </a:p>
        </p:txBody>
      </p:sp>
      <p:sp>
        <p:nvSpPr>
          <p:cNvPr id="3" name="Segnaposto contenuto 3">
            <a:extLst>
              <a:ext uri="{FF2B5EF4-FFF2-40B4-BE49-F238E27FC236}">
                <a16:creationId xmlns:a16="http://schemas.microsoft.com/office/drawing/2014/main" id="{FA8423FF-C586-4350-BF36-848D9AA99FF3}"/>
              </a:ext>
            </a:extLst>
          </p:cNvPr>
          <p:cNvSpPr txBox="1">
            <a:spLocks/>
          </p:cNvSpPr>
          <p:nvPr/>
        </p:nvSpPr>
        <p:spPr>
          <a:xfrm>
            <a:off x="771896" y="1959428"/>
            <a:ext cx="10687792" cy="4085112"/>
          </a:xfrm>
          <a:prstGeom prst="rect">
            <a:avLst/>
          </a:prstGeom>
        </p:spPr>
        <p:txBody>
          <a:bodyPr>
            <a:normAutofit fontScale="85000"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gn="just">
              <a:buFontTx/>
              <a:buChar char="-"/>
            </a:pPr>
            <a:r>
              <a:rPr lang="it-IT" dirty="0"/>
              <a:t>le procedure di affidamento hanno luogo nel rispetto degli atti di programmazione (Art. 32, comma 1 Codice 2016 ed art. 37 Codice 2023);</a:t>
            </a:r>
          </a:p>
          <a:p>
            <a:pPr algn="just">
              <a:buFontTx/>
              <a:buChar char="-"/>
            </a:pPr>
            <a:r>
              <a:rPr lang="it-IT" dirty="0"/>
              <a:t>le </a:t>
            </a:r>
            <a:r>
              <a:rPr lang="it-IT" dirty="0">
                <a:solidFill>
                  <a:srgbClr val="FF0000"/>
                </a:solidFill>
              </a:rPr>
              <a:t>amministrazioni aggiudicatrici </a:t>
            </a:r>
            <a:r>
              <a:rPr lang="it-IT" dirty="0"/>
              <a:t>hanno l’obbligo di approvare il </a:t>
            </a:r>
            <a:r>
              <a:rPr lang="it-IT" dirty="0">
                <a:solidFill>
                  <a:srgbClr val="FF0000"/>
                </a:solidFill>
              </a:rPr>
              <a:t>programma biennale degli acquisti di beni e servizi</a:t>
            </a:r>
            <a:r>
              <a:rPr lang="it-IT" dirty="0"/>
              <a:t> e il programma triennale dei </a:t>
            </a:r>
            <a:r>
              <a:rPr lang="it-IT" dirty="0">
                <a:solidFill>
                  <a:srgbClr val="FF0000"/>
                </a:solidFill>
              </a:rPr>
              <a:t>lavori pubblici</a:t>
            </a:r>
            <a:r>
              <a:rPr lang="it-IT" dirty="0"/>
              <a:t>  nonché i relativi aggiornamenti annuali. L’obbligo sussiste dal 1.7.2023 per affidamenti di valore superiore alle soglie «dirette» (art. 37 del Codice 2023: € 140.000 per servizi e forniture; € 150.000 per lavori);</a:t>
            </a:r>
          </a:p>
          <a:p>
            <a:pPr algn="just">
              <a:buFontTx/>
              <a:buChar char="-"/>
            </a:pPr>
            <a:r>
              <a:rPr lang="it-IT" dirty="0"/>
              <a:t>Art. 37, comma 4 Codice 2023: stabilisce l’obbligo di pubblicazione degli atti di programmazione sul profilo del committente e nella banca dati nazionale dei contratti pubblici;</a:t>
            </a:r>
          </a:p>
          <a:p>
            <a:pPr algn="just">
              <a:buFontTx/>
              <a:buChar char="-"/>
            </a:pPr>
            <a:r>
              <a:rPr lang="it-IT" dirty="0"/>
              <a:t>D.M. 16.11.2018 e dal 1.7.2023 Allegato I.5 (riproduce il DM 2018 senza particolari modifiche): stabilisce le modalità di predisposizione degli strumenti di programmazione;</a:t>
            </a:r>
          </a:p>
          <a:p>
            <a:pPr algn="just">
              <a:buFontTx/>
              <a:buChar char="-"/>
            </a:pPr>
            <a:r>
              <a:rPr lang="it-IT" dirty="0"/>
              <a:t>L’opera programmata passa poi ad essere progettata in concreto (art. 41 Codice 2023). </a:t>
            </a:r>
          </a:p>
          <a:p>
            <a:pPr algn="just">
              <a:buFontTx/>
              <a:buChar char="-"/>
            </a:pPr>
            <a:endParaRPr lang="it-IT" dirty="0"/>
          </a:p>
          <a:p>
            <a:pPr algn="just">
              <a:buFontTx/>
              <a:buChar char="-"/>
            </a:pPr>
            <a:endParaRPr lang="it-IT" dirty="0"/>
          </a:p>
          <a:p>
            <a:pPr marL="0" indent="0" algn="just">
              <a:buFont typeface="Arial"/>
              <a:buNone/>
            </a:pPr>
            <a:endParaRPr lang="it-IT" dirty="0"/>
          </a:p>
          <a:p>
            <a:pPr marL="0" indent="0" algn="just">
              <a:buFont typeface="Arial"/>
              <a:buNone/>
            </a:pPr>
            <a:endParaRPr lang="it-IT" dirty="0"/>
          </a:p>
        </p:txBody>
      </p:sp>
    </p:spTree>
    <p:extLst>
      <p:ext uri="{BB962C8B-B14F-4D97-AF65-F5344CB8AC3E}">
        <p14:creationId xmlns:p14="http://schemas.microsoft.com/office/powerpoint/2010/main" val="22071089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7D5C990-7FF4-4457-AB8D-FF95E54D07DB}"/>
              </a:ext>
            </a:extLst>
          </p:cNvPr>
          <p:cNvSpPr>
            <a:spLocks noGrp="1"/>
          </p:cNvSpPr>
          <p:nvPr>
            <p:ph type="title"/>
          </p:nvPr>
        </p:nvSpPr>
        <p:spPr>
          <a:xfrm>
            <a:off x="1354282" y="971117"/>
            <a:ext cx="9523019" cy="466658"/>
          </a:xfrm>
        </p:spPr>
        <p:txBody>
          <a:bodyPr>
            <a:noAutofit/>
          </a:bodyPr>
          <a:lstStyle/>
          <a:p>
            <a:br>
              <a:rPr lang="it-IT" sz="3600" b="1" dirty="0">
                <a:solidFill>
                  <a:srgbClr val="FF0000"/>
                </a:solidFill>
              </a:rPr>
            </a:br>
            <a:r>
              <a:rPr lang="it-IT" sz="3600" b="1" dirty="0">
                <a:solidFill>
                  <a:srgbClr val="FF0000"/>
                </a:solidFill>
              </a:rPr>
              <a:t>2 La programmazione preliminare, la progettazione e la determina a contrarre</a:t>
            </a:r>
            <a:endParaRPr lang="it-IT" sz="3600" dirty="0"/>
          </a:p>
        </p:txBody>
      </p:sp>
      <p:sp>
        <p:nvSpPr>
          <p:cNvPr id="3" name="Segnaposto contenuto 3">
            <a:extLst>
              <a:ext uri="{FF2B5EF4-FFF2-40B4-BE49-F238E27FC236}">
                <a16:creationId xmlns:a16="http://schemas.microsoft.com/office/drawing/2014/main" id="{FA8423FF-C586-4350-BF36-848D9AA99FF3}"/>
              </a:ext>
            </a:extLst>
          </p:cNvPr>
          <p:cNvSpPr txBox="1">
            <a:spLocks/>
          </p:cNvSpPr>
          <p:nvPr/>
        </p:nvSpPr>
        <p:spPr>
          <a:xfrm>
            <a:off x="771896" y="1959428"/>
            <a:ext cx="10687792" cy="4085112"/>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just">
              <a:buNone/>
            </a:pPr>
            <a:r>
              <a:rPr lang="it-IT" dirty="0"/>
              <a:t>Un primo sguardo alla programmazione nel Codice 2023.</a:t>
            </a:r>
          </a:p>
          <a:p>
            <a:pPr marL="269875" indent="-269875" algn="just">
              <a:buNone/>
            </a:pPr>
            <a:r>
              <a:rPr lang="it-IT" dirty="0"/>
              <a:t>Art. 37.</a:t>
            </a:r>
          </a:p>
          <a:p>
            <a:pPr marL="269875" indent="-269875" algn="just">
              <a:buNone/>
            </a:pPr>
            <a:r>
              <a:rPr lang="it-IT" dirty="0"/>
              <a:t>- 	Rimane la programmazione triennale e gli aggiornamenti annuali;</a:t>
            </a:r>
          </a:p>
          <a:p>
            <a:pPr marL="269875" indent="-269875" algn="just">
              <a:buNone/>
            </a:pPr>
            <a:r>
              <a:rPr lang="it-IT" dirty="0"/>
              <a:t>- 	La programmazione deve essere pubblicata sul sito internet istituzionale e nella banca dati nazionale dei contratti pubblici </a:t>
            </a:r>
          </a:p>
          <a:p>
            <a:pPr algn="just">
              <a:buFontTx/>
              <a:buChar char="-"/>
            </a:pPr>
            <a:endParaRPr lang="it-IT" dirty="0"/>
          </a:p>
          <a:p>
            <a:pPr marL="0" indent="0" algn="just">
              <a:buFont typeface="Arial"/>
              <a:buNone/>
            </a:pPr>
            <a:endParaRPr lang="it-IT" dirty="0"/>
          </a:p>
          <a:p>
            <a:pPr marL="0" indent="0" algn="just">
              <a:buFont typeface="Arial"/>
              <a:buNone/>
            </a:pPr>
            <a:endParaRPr lang="it-IT" dirty="0"/>
          </a:p>
        </p:txBody>
      </p:sp>
    </p:spTree>
    <p:extLst>
      <p:ext uri="{BB962C8B-B14F-4D97-AF65-F5344CB8AC3E}">
        <p14:creationId xmlns:p14="http://schemas.microsoft.com/office/powerpoint/2010/main" val="20222357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7D5C990-7FF4-4457-AB8D-FF95E54D07DB}"/>
              </a:ext>
            </a:extLst>
          </p:cNvPr>
          <p:cNvSpPr>
            <a:spLocks noGrp="1"/>
          </p:cNvSpPr>
          <p:nvPr>
            <p:ph type="title"/>
          </p:nvPr>
        </p:nvSpPr>
        <p:spPr>
          <a:xfrm>
            <a:off x="1295402" y="982133"/>
            <a:ext cx="9523019" cy="466658"/>
          </a:xfrm>
        </p:spPr>
        <p:txBody>
          <a:bodyPr>
            <a:noAutofit/>
          </a:bodyPr>
          <a:lstStyle/>
          <a:p>
            <a:br>
              <a:rPr lang="it-IT" sz="3600" b="1" dirty="0">
                <a:solidFill>
                  <a:srgbClr val="FF0000"/>
                </a:solidFill>
              </a:rPr>
            </a:br>
            <a:r>
              <a:rPr lang="it-IT" sz="3600" b="1" dirty="0">
                <a:solidFill>
                  <a:srgbClr val="FF0000"/>
                </a:solidFill>
              </a:rPr>
              <a:t>2 La programmazione preliminare, la progettazione e la determina a contrarre</a:t>
            </a:r>
            <a:endParaRPr lang="it-IT" sz="3600" dirty="0"/>
          </a:p>
        </p:txBody>
      </p:sp>
      <p:sp>
        <p:nvSpPr>
          <p:cNvPr id="3" name="Segnaposto contenuto 3">
            <a:extLst>
              <a:ext uri="{FF2B5EF4-FFF2-40B4-BE49-F238E27FC236}">
                <a16:creationId xmlns:a16="http://schemas.microsoft.com/office/drawing/2014/main" id="{FA8423FF-C586-4350-BF36-848D9AA99FF3}"/>
              </a:ext>
            </a:extLst>
          </p:cNvPr>
          <p:cNvSpPr txBox="1">
            <a:spLocks/>
          </p:cNvSpPr>
          <p:nvPr/>
        </p:nvSpPr>
        <p:spPr>
          <a:xfrm>
            <a:off x="771896" y="1959428"/>
            <a:ext cx="10687792" cy="4085112"/>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just">
              <a:buNone/>
            </a:pPr>
            <a:r>
              <a:rPr lang="it-IT" dirty="0"/>
              <a:t>L’inserimento degli affidamenti nella programmazione è necessario soltanto per i contratti di importo superiore alle soglie degli affidamenti diretti.</a:t>
            </a:r>
          </a:p>
          <a:p>
            <a:pPr marL="0" indent="0" algn="just">
              <a:buNone/>
            </a:pPr>
            <a:r>
              <a:rPr lang="it-IT" dirty="0"/>
              <a:t>Per  i lavori:</a:t>
            </a:r>
          </a:p>
          <a:p>
            <a:pPr algn="just">
              <a:buFontTx/>
              <a:buChar char="-"/>
            </a:pPr>
            <a:r>
              <a:rPr lang="it-IT" dirty="0"/>
              <a:t>La programmazione è necessaria solo per affidamenti superiori ad € 150.000;</a:t>
            </a:r>
          </a:p>
          <a:p>
            <a:pPr algn="just">
              <a:buFontTx/>
              <a:buChar char="-"/>
            </a:pPr>
            <a:endParaRPr lang="it-IT" dirty="0"/>
          </a:p>
          <a:p>
            <a:pPr marL="0" indent="0" algn="just">
              <a:buNone/>
            </a:pPr>
            <a:r>
              <a:rPr lang="it-IT" dirty="0">
                <a:solidFill>
                  <a:srgbClr val="FF0000"/>
                </a:solidFill>
              </a:rPr>
              <a:t>Ciò significa che per gli affidamenti diretti non sarà necessaria la programmazione ai sensi dell’art. 37 (resta comunque una buona prassi).</a:t>
            </a:r>
          </a:p>
          <a:p>
            <a:pPr algn="just">
              <a:buFontTx/>
              <a:buChar char="-"/>
            </a:pPr>
            <a:endParaRPr lang="it-IT" dirty="0"/>
          </a:p>
          <a:p>
            <a:pPr marL="0" indent="0" algn="just">
              <a:buFont typeface="Arial"/>
              <a:buNone/>
            </a:pPr>
            <a:endParaRPr lang="it-IT" dirty="0"/>
          </a:p>
          <a:p>
            <a:pPr marL="0" indent="0" algn="just">
              <a:buFont typeface="Arial"/>
              <a:buNone/>
            </a:pPr>
            <a:endParaRPr lang="it-IT" dirty="0"/>
          </a:p>
        </p:txBody>
      </p:sp>
    </p:spTree>
    <p:extLst>
      <p:ext uri="{BB962C8B-B14F-4D97-AF65-F5344CB8AC3E}">
        <p14:creationId xmlns:p14="http://schemas.microsoft.com/office/powerpoint/2010/main" val="25071026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7D5C990-7FF4-4457-AB8D-FF95E54D07DB}"/>
              </a:ext>
            </a:extLst>
          </p:cNvPr>
          <p:cNvSpPr>
            <a:spLocks noGrp="1"/>
          </p:cNvSpPr>
          <p:nvPr>
            <p:ph type="title"/>
          </p:nvPr>
        </p:nvSpPr>
        <p:spPr>
          <a:xfrm>
            <a:off x="1295402" y="982133"/>
            <a:ext cx="9523019" cy="466658"/>
          </a:xfrm>
        </p:spPr>
        <p:txBody>
          <a:bodyPr>
            <a:noAutofit/>
          </a:bodyPr>
          <a:lstStyle/>
          <a:p>
            <a:br>
              <a:rPr lang="it-IT" sz="3600" b="1" dirty="0">
                <a:solidFill>
                  <a:srgbClr val="FF0000"/>
                </a:solidFill>
              </a:rPr>
            </a:br>
            <a:r>
              <a:rPr lang="it-IT" sz="3600" b="1" dirty="0">
                <a:solidFill>
                  <a:srgbClr val="FF0000"/>
                </a:solidFill>
              </a:rPr>
              <a:t>2 La programmazione preliminare, la progettazione e la determina a contrarre</a:t>
            </a:r>
            <a:endParaRPr lang="it-IT" sz="3600" dirty="0"/>
          </a:p>
        </p:txBody>
      </p:sp>
      <p:sp>
        <p:nvSpPr>
          <p:cNvPr id="3" name="Segnaposto contenuto 3">
            <a:extLst>
              <a:ext uri="{FF2B5EF4-FFF2-40B4-BE49-F238E27FC236}">
                <a16:creationId xmlns:a16="http://schemas.microsoft.com/office/drawing/2014/main" id="{FA8423FF-C586-4350-BF36-848D9AA99FF3}"/>
              </a:ext>
            </a:extLst>
          </p:cNvPr>
          <p:cNvSpPr txBox="1">
            <a:spLocks/>
          </p:cNvSpPr>
          <p:nvPr/>
        </p:nvSpPr>
        <p:spPr>
          <a:xfrm>
            <a:off x="771896" y="1959428"/>
            <a:ext cx="10687792" cy="4085112"/>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just">
              <a:buNone/>
            </a:pPr>
            <a:r>
              <a:rPr lang="it-IT" dirty="0"/>
              <a:t>La progettazione.</a:t>
            </a:r>
          </a:p>
          <a:p>
            <a:pPr marL="0" indent="0" algn="just">
              <a:buNone/>
            </a:pPr>
            <a:endParaRPr lang="it-IT" dirty="0">
              <a:solidFill>
                <a:srgbClr val="FF0000"/>
              </a:solidFill>
            </a:endParaRPr>
          </a:p>
          <a:p>
            <a:pPr marL="0" indent="0" algn="just">
              <a:buNone/>
            </a:pPr>
            <a:r>
              <a:rPr lang="it-IT" b="1" dirty="0">
                <a:solidFill>
                  <a:srgbClr val="FF0000"/>
                </a:solidFill>
              </a:rPr>
              <a:t>Lavori: </a:t>
            </a:r>
            <a:r>
              <a:rPr lang="it-IT" dirty="0">
                <a:solidFill>
                  <a:srgbClr val="000000"/>
                </a:solidFill>
                <a:latin typeface="Calibri" panose="020F0502020204030204" pitchFamily="34" charset="0"/>
              </a:rPr>
              <a:t>l’art. 37 prevede solo due livelli di progettazione (studio di fattibilità e progetto esecutivo) anziché i tre livelli attuali (preliminare, definitivo ed esecutivo).</a:t>
            </a:r>
          </a:p>
          <a:p>
            <a:pPr marL="0" indent="0" algn="just">
              <a:buNone/>
            </a:pPr>
            <a:endParaRPr lang="it-IT" b="1" dirty="0">
              <a:solidFill>
                <a:srgbClr val="FF0000"/>
              </a:solidFill>
            </a:endParaRPr>
          </a:p>
          <a:p>
            <a:pPr marL="0" indent="0" algn="just">
              <a:buNone/>
            </a:pPr>
            <a:r>
              <a:rPr lang="it-IT" b="1" dirty="0">
                <a:solidFill>
                  <a:srgbClr val="FF0000"/>
                </a:solidFill>
              </a:rPr>
              <a:t>Servizi: </a:t>
            </a:r>
            <a:r>
              <a:rPr lang="it-IT" b="0" i="0" dirty="0">
                <a:solidFill>
                  <a:srgbClr val="000000"/>
                </a:solidFill>
                <a:effectLst/>
                <a:latin typeface="Calibri" panose="020F0502020204030204" pitchFamily="34" charset="0"/>
              </a:rPr>
              <a:t> La progettazione di servizi e forniture è articolata in un unico livello ed è predisposta dalle stazioni appaltanti e dagli enti concedenti mediante propri dipendenti in servizio. L’</a:t>
            </a:r>
            <a:r>
              <a:rPr lang="it-IT" b="0" i="0" dirty="0">
                <a:effectLst/>
                <a:latin typeface="Calibri" panose="020F0502020204030204" pitchFamily="34" charset="0"/>
              </a:rPr>
              <a:t>allegato I.7</a:t>
            </a:r>
            <a:r>
              <a:rPr lang="it-IT" b="0" i="0" dirty="0">
                <a:solidFill>
                  <a:srgbClr val="000000"/>
                </a:solidFill>
                <a:effectLst/>
                <a:latin typeface="Calibri" panose="020F0502020204030204" pitchFamily="34" charset="0"/>
              </a:rPr>
              <a:t> definisce i contenuti minimi del progetto.</a:t>
            </a:r>
            <a:endParaRPr lang="it-IT" b="1" dirty="0">
              <a:solidFill>
                <a:srgbClr val="FF0000"/>
              </a:solidFill>
            </a:endParaRPr>
          </a:p>
          <a:p>
            <a:pPr algn="just">
              <a:buFontTx/>
              <a:buChar char="-"/>
            </a:pPr>
            <a:endParaRPr lang="it-IT" dirty="0"/>
          </a:p>
          <a:p>
            <a:pPr marL="0" indent="0" algn="just">
              <a:buFont typeface="Arial"/>
              <a:buNone/>
            </a:pPr>
            <a:endParaRPr lang="it-IT" dirty="0"/>
          </a:p>
          <a:p>
            <a:pPr marL="0" indent="0" algn="just">
              <a:buFont typeface="Arial"/>
              <a:buNone/>
            </a:pPr>
            <a:endParaRPr lang="it-IT" dirty="0"/>
          </a:p>
        </p:txBody>
      </p:sp>
    </p:spTree>
    <p:extLst>
      <p:ext uri="{BB962C8B-B14F-4D97-AF65-F5344CB8AC3E}">
        <p14:creationId xmlns:p14="http://schemas.microsoft.com/office/powerpoint/2010/main" val="17958328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EF6DD8-554B-42BB-BA8E-6589AA7C3469}"/>
              </a:ext>
            </a:extLst>
          </p:cNvPr>
          <p:cNvSpPr>
            <a:spLocks noGrp="1"/>
          </p:cNvSpPr>
          <p:nvPr>
            <p:ph type="title"/>
          </p:nvPr>
        </p:nvSpPr>
        <p:spPr>
          <a:xfrm>
            <a:off x="1295402" y="982133"/>
            <a:ext cx="9523019" cy="347904"/>
          </a:xfrm>
        </p:spPr>
        <p:txBody>
          <a:bodyPr>
            <a:normAutofit fontScale="90000"/>
          </a:bodyPr>
          <a:lstStyle/>
          <a:p>
            <a:br>
              <a:rPr lang="it-IT" sz="3600" b="1" dirty="0">
                <a:solidFill>
                  <a:srgbClr val="FF0000"/>
                </a:solidFill>
              </a:rPr>
            </a:br>
            <a:r>
              <a:rPr lang="it-IT" sz="3600" b="1" dirty="0">
                <a:solidFill>
                  <a:srgbClr val="FF0000"/>
                </a:solidFill>
              </a:rPr>
              <a:t>2. La programmazione preliminare, la progettazione e la determina a contrarre</a:t>
            </a:r>
            <a:endParaRPr lang="it-IT" sz="3600" dirty="0"/>
          </a:p>
        </p:txBody>
      </p:sp>
      <p:sp>
        <p:nvSpPr>
          <p:cNvPr id="3" name="Segnaposto contenuto 3">
            <a:extLst>
              <a:ext uri="{FF2B5EF4-FFF2-40B4-BE49-F238E27FC236}">
                <a16:creationId xmlns:a16="http://schemas.microsoft.com/office/drawing/2014/main" id="{24AC90FF-79FC-493F-BB28-875398A8F81F}"/>
              </a:ext>
            </a:extLst>
          </p:cNvPr>
          <p:cNvSpPr txBox="1">
            <a:spLocks/>
          </p:cNvSpPr>
          <p:nvPr/>
        </p:nvSpPr>
        <p:spPr>
          <a:xfrm>
            <a:off x="783770" y="1828800"/>
            <a:ext cx="10462161" cy="4047066"/>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gn="just">
              <a:buFontTx/>
              <a:buChar char="-"/>
            </a:pPr>
            <a:r>
              <a:rPr lang="it-IT" dirty="0"/>
              <a:t>Come si «sceglie» una procedura?</a:t>
            </a:r>
          </a:p>
          <a:p>
            <a:pPr algn="just"/>
            <a:r>
              <a:rPr lang="it-IT" dirty="0">
                <a:solidFill>
                  <a:srgbClr val="FF0000"/>
                </a:solidFill>
              </a:rPr>
              <a:t>Soglie</a:t>
            </a:r>
          </a:p>
          <a:p>
            <a:pPr algn="just"/>
            <a:r>
              <a:rPr lang="it-IT" dirty="0">
                <a:solidFill>
                  <a:srgbClr val="FF0000"/>
                </a:solidFill>
              </a:rPr>
              <a:t>Tipologie</a:t>
            </a:r>
            <a:r>
              <a:rPr lang="it-IT" dirty="0"/>
              <a:t> fondamentali: procedure aperte, ristrette e negoziate;</a:t>
            </a:r>
          </a:p>
          <a:p>
            <a:pPr algn="just"/>
            <a:r>
              <a:rPr lang="it-IT" dirty="0">
                <a:solidFill>
                  <a:srgbClr val="FF0000"/>
                </a:solidFill>
              </a:rPr>
              <a:t>Selezione delle offerte</a:t>
            </a:r>
            <a:r>
              <a:rPr lang="it-IT" dirty="0"/>
              <a:t>: requisiti generali e speciali di partecipazione </a:t>
            </a:r>
          </a:p>
          <a:p>
            <a:pPr algn="just"/>
            <a:r>
              <a:rPr lang="it-IT" dirty="0">
                <a:solidFill>
                  <a:srgbClr val="FF0000"/>
                </a:solidFill>
              </a:rPr>
              <a:t>Criteri di aggiudicazione</a:t>
            </a:r>
            <a:r>
              <a:rPr lang="it-IT" dirty="0"/>
              <a:t>: offerta economicamente più vantaggiosa e prezzo più basso </a:t>
            </a:r>
          </a:p>
          <a:p>
            <a:pPr marL="0" indent="0" algn="just">
              <a:buFont typeface="Arial"/>
              <a:buNone/>
            </a:pPr>
            <a:r>
              <a:rPr lang="it-IT" dirty="0"/>
              <a:t> </a:t>
            </a:r>
          </a:p>
          <a:p>
            <a:pPr algn="just">
              <a:buFontTx/>
              <a:buChar char="-"/>
            </a:pPr>
            <a:endParaRPr lang="it-IT" dirty="0"/>
          </a:p>
          <a:p>
            <a:pPr algn="just">
              <a:buFontTx/>
              <a:buChar char="-"/>
            </a:pPr>
            <a:endParaRPr lang="it-IT" dirty="0"/>
          </a:p>
          <a:p>
            <a:pPr algn="just">
              <a:buFontTx/>
              <a:buChar char="-"/>
            </a:pPr>
            <a:endParaRPr lang="it-IT" dirty="0"/>
          </a:p>
          <a:p>
            <a:pPr algn="just"/>
            <a:endParaRPr lang="it-IT" dirty="0"/>
          </a:p>
        </p:txBody>
      </p:sp>
    </p:spTree>
    <p:extLst>
      <p:ext uri="{BB962C8B-B14F-4D97-AF65-F5344CB8AC3E}">
        <p14:creationId xmlns:p14="http://schemas.microsoft.com/office/powerpoint/2010/main" val="3349934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Immagine 5">
            <a:extLst>
              <a:ext uri="{FF2B5EF4-FFF2-40B4-BE49-F238E27FC236}">
                <a16:creationId xmlns:a16="http://schemas.microsoft.com/office/drawing/2014/main" id="{5925595C-B3A7-0BB5-5E4A-A2F5993C09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4786" y="5928472"/>
            <a:ext cx="4935690" cy="929528"/>
          </a:xfrm>
          <a:prstGeom prst="rect">
            <a:avLst/>
          </a:prstGeom>
        </p:spPr>
      </p:pic>
      <p:sp>
        <p:nvSpPr>
          <p:cNvPr id="4" name="CasellaDiTesto 3">
            <a:extLst>
              <a:ext uri="{FF2B5EF4-FFF2-40B4-BE49-F238E27FC236}">
                <a16:creationId xmlns:a16="http://schemas.microsoft.com/office/drawing/2014/main" id="{7571C323-66D7-B921-730F-21667D255F66}"/>
              </a:ext>
            </a:extLst>
          </p:cNvPr>
          <p:cNvSpPr txBox="1"/>
          <p:nvPr/>
        </p:nvSpPr>
        <p:spPr>
          <a:xfrm>
            <a:off x="376463" y="1130257"/>
            <a:ext cx="10482037"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2200" b="1" dirty="0"/>
              <a:t>2017: </a:t>
            </a:r>
            <a:r>
              <a:rPr lang="it-IT" sz="2200" dirty="0"/>
              <a:t>Codice del Terzo settore - decreto legislativo 117/2017</a:t>
            </a:r>
          </a:p>
          <a:p>
            <a:r>
              <a:rPr lang="it-IT" sz="2200" dirty="0"/>
              <a:t>Art. 55 – Coinvolgimento degli Enti del Terzo settore</a:t>
            </a:r>
          </a:p>
          <a:p>
            <a:pPr algn="l"/>
            <a:endParaRPr lang="it-IT" sz="2200" dirty="0"/>
          </a:p>
          <a:p>
            <a:pPr algn="just"/>
            <a:r>
              <a:rPr lang="it-IT" sz="2200" dirty="0"/>
              <a:t>1. In attuazione  dei  principi  di  sussidiarietà,  cooperazione, efficacia,  efficienza  ed   economicità,   omogeneità,   copertura finanziaria   e    patrimoniale,    responsabilità    ed    unicità dell'amministrazione, autonomia  organizzativa  e  regolamentare,  le amministrazioni pubbliche di cui all'articolo 1, comma 2, del decreto legislativo 30 marzo  2001,  n.  165,  nell'esercizio  delle  proprie funzioni di programmazione e organizzazione  a  livello  territoriale degli interventi e dei  servizi  nei  settori  di  attività  di  cui all'articolo 5, </a:t>
            </a:r>
            <a:r>
              <a:rPr lang="it-IT" sz="2200" b="1" dirty="0"/>
              <a:t>assicurano il coinvolgimento attivo  degli  enti  del Terzo   settore,   attraverso   forme    di    co-programmazione e co-progettazione e accreditamento</a:t>
            </a:r>
            <a:r>
              <a:rPr lang="it-IT" sz="2200" dirty="0"/>
              <a:t>, poste in essere nel  rispetto  dei principi della legge 7 agosto 1990, n. 241, nonché delle  norme  che disciplinano specifici  procedimenti  ed  in  particolare  di  quelle relative alla programmazione sociale di zona. </a:t>
            </a:r>
          </a:p>
        </p:txBody>
      </p:sp>
    </p:spTree>
    <p:extLst>
      <p:ext uri="{BB962C8B-B14F-4D97-AF65-F5344CB8AC3E}">
        <p14:creationId xmlns:p14="http://schemas.microsoft.com/office/powerpoint/2010/main" val="18805401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EF6DD8-554B-42BB-BA8E-6589AA7C3469}"/>
              </a:ext>
            </a:extLst>
          </p:cNvPr>
          <p:cNvSpPr>
            <a:spLocks noGrp="1"/>
          </p:cNvSpPr>
          <p:nvPr>
            <p:ph type="title"/>
          </p:nvPr>
        </p:nvSpPr>
        <p:spPr>
          <a:xfrm>
            <a:off x="1295402" y="982133"/>
            <a:ext cx="9523019" cy="347904"/>
          </a:xfrm>
        </p:spPr>
        <p:txBody>
          <a:bodyPr>
            <a:normAutofit fontScale="90000"/>
          </a:bodyPr>
          <a:lstStyle/>
          <a:p>
            <a:br>
              <a:rPr lang="it-IT" sz="3600" b="1" dirty="0">
                <a:solidFill>
                  <a:srgbClr val="FF0000"/>
                </a:solidFill>
              </a:rPr>
            </a:br>
            <a:endParaRPr lang="it-IT" sz="3600" dirty="0"/>
          </a:p>
        </p:txBody>
      </p:sp>
      <p:sp>
        <p:nvSpPr>
          <p:cNvPr id="3" name="Segnaposto contenuto 3">
            <a:extLst>
              <a:ext uri="{FF2B5EF4-FFF2-40B4-BE49-F238E27FC236}">
                <a16:creationId xmlns:a16="http://schemas.microsoft.com/office/drawing/2014/main" id="{24AC90FF-79FC-493F-BB28-875398A8F81F}"/>
              </a:ext>
            </a:extLst>
          </p:cNvPr>
          <p:cNvSpPr txBox="1">
            <a:spLocks/>
          </p:cNvSpPr>
          <p:nvPr/>
        </p:nvSpPr>
        <p:spPr>
          <a:xfrm>
            <a:off x="783770" y="1828800"/>
            <a:ext cx="10462161" cy="4047066"/>
          </a:xfrm>
          <a:prstGeom prst="rect">
            <a:avLst/>
          </a:prstGeom>
        </p:spPr>
        <p:txBody>
          <a:bodyPr>
            <a:normAutofit fontScale="925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gn="just">
              <a:buFontTx/>
              <a:buChar char="-"/>
            </a:pPr>
            <a:r>
              <a:rPr lang="it-IT" sz="2600" dirty="0"/>
              <a:t>E per un affidamento diretto? </a:t>
            </a:r>
            <a:r>
              <a:rPr lang="it-IT" sz="2600" b="1" dirty="0"/>
              <a:t>Art. 50 del Codice 2023.</a:t>
            </a:r>
            <a:endParaRPr lang="it-IT" sz="2600" dirty="0"/>
          </a:p>
          <a:p>
            <a:pPr algn="just"/>
            <a:r>
              <a:rPr lang="it-IT" sz="2600" dirty="0">
                <a:solidFill>
                  <a:srgbClr val="FF0000"/>
                </a:solidFill>
              </a:rPr>
              <a:t>Soglie 139 k servizi, 150k lavori</a:t>
            </a:r>
          </a:p>
          <a:p>
            <a:pPr algn="just"/>
            <a:r>
              <a:rPr lang="it-IT" sz="2600" dirty="0">
                <a:solidFill>
                  <a:srgbClr val="FF0000"/>
                </a:solidFill>
              </a:rPr>
              <a:t>Tipologie</a:t>
            </a:r>
            <a:r>
              <a:rPr lang="it-IT" sz="2600" dirty="0"/>
              <a:t> fondamentali: affidamento diretto puro o mediato da un avviso di manifestazione di interesse. In quest’ultimo caso non si applica la rotazione (art. 49, comma 5) se non si pongono limiti alle imprese da invitare. </a:t>
            </a:r>
          </a:p>
          <a:p>
            <a:pPr algn="just"/>
            <a:r>
              <a:rPr lang="it-IT" sz="2600" dirty="0">
                <a:solidFill>
                  <a:srgbClr val="FF0000"/>
                </a:solidFill>
              </a:rPr>
              <a:t>Selezione delle offerte</a:t>
            </a:r>
            <a:r>
              <a:rPr lang="it-IT" sz="2600" dirty="0"/>
              <a:t>: requisiti generali e speciali di partecipazione (soggetti in possesso di pregresse e documentate esperienze analoghe a quelle oggetto di affidamento) da calibrare in relazione al valore dell’affidamento </a:t>
            </a:r>
          </a:p>
          <a:p>
            <a:pPr algn="just"/>
            <a:r>
              <a:rPr lang="it-IT" sz="2600" dirty="0">
                <a:solidFill>
                  <a:srgbClr val="FF0000"/>
                </a:solidFill>
              </a:rPr>
              <a:t>Criteri di aggiudicazione</a:t>
            </a:r>
            <a:r>
              <a:rPr lang="it-IT" sz="2600" dirty="0"/>
              <a:t>: nessuno, si tratta di affidamento diretto.</a:t>
            </a:r>
          </a:p>
          <a:p>
            <a:pPr marL="0" indent="0" algn="just">
              <a:buFont typeface="Arial"/>
              <a:buNone/>
            </a:pPr>
            <a:r>
              <a:rPr lang="it-IT" dirty="0"/>
              <a:t> </a:t>
            </a:r>
          </a:p>
          <a:p>
            <a:pPr algn="just">
              <a:buFontTx/>
              <a:buChar char="-"/>
            </a:pPr>
            <a:endParaRPr lang="it-IT" dirty="0"/>
          </a:p>
          <a:p>
            <a:pPr algn="just">
              <a:buFontTx/>
              <a:buChar char="-"/>
            </a:pPr>
            <a:endParaRPr lang="it-IT" dirty="0"/>
          </a:p>
          <a:p>
            <a:pPr algn="just">
              <a:buFontTx/>
              <a:buChar char="-"/>
            </a:pPr>
            <a:endParaRPr lang="it-IT" dirty="0"/>
          </a:p>
          <a:p>
            <a:pPr algn="just"/>
            <a:endParaRPr lang="it-IT" dirty="0"/>
          </a:p>
        </p:txBody>
      </p:sp>
    </p:spTree>
    <p:extLst>
      <p:ext uri="{BB962C8B-B14F-4D97-AF65-F5344CB8AC3E}">
        <p14:creationId xmlns:p14="http://schemas.microsoft.com/office/powerpoint/2010/main" val="23556954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09FFC2AB-7175-40B0-90FF-04C4BD9F36C5}"/>
              </a:ext>
            </a:extLst>
          </p:cNvPr>
          <p:cNvSpPr>
            <a:spLocks noGrp="1"/>
          </p:cNvSpPr>
          <p:nvPr>
            <p:ph type="title"/>
          </p:nvPr>
        </p:nvSpPr>
        <p:spPr>
          <a:xfrm>
            <a:off x="1295400" y="982663"/>
            <a:ext cx="9273639" cy="347373"/>
          </a:xfrm>
        </p:spPr>
        <p:txBody>
          <a:bodyPr>
            <a:normAutofit fontScale="90000"/>
          </a:bodyPr>
          <a:lstStyle/>
          <a:p>
            <a:r>
              <a:rPr lang="it-IT" sz="2400" b="1" dirty="0">
                <a:solidFill>
                  <a:srgbClr val="FF0000"/>
                </a:solidFill>
              </a:rPr>
              <a:t>2 Procedura negoziata senza bando: Elenchi di operatori ed indagini preliminari di mercato</a:t>
            </a:r>
          </a:p>
        </p:txBody>
      </p:sp>
      <p:sp>
        <p:nvSpPr>
          <p:cNvPr id="4" name="Segnaposto contenuto 3">
            <a:extLst>
              <a:ext uri="{FF2B5EF4-FFF2-40B4-BE49-F238E27FC236}">
                <a16:creationId xmlns:a16="http://schemas.microsoft.com/office/drawing/2014/main" id="{43245979-8D85-486B-ABBB-4A03C10CEC86}"/>
              </a:ext>
            </a:extLst>
          </p:cNvPr>
          <p:cNvSpPr txBox="1">
            <a:spLocks/>
          </p:cNvSpPr>
          <p:nvPr/>
        </p:nvSpPr>
        <p:spPr>
          <a:xfrm>
            <a:off x="808380" y="1600200"/>
            <a:ext cx="10497787" cy="4384964"/>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just">
              <a:buFont typeface="Arial"/>
              <a:buNone/>
            </a:pPr>
            <a:r>
              <a:rPr lang="it-IT" dirty="0">
                <a:solidFill>
                  <a:srgbClr val="FF0000"/>
                </a:solidFill>
              </a:rPr>
              <a:t>Art. 50, comma 1 Codice 2023.</a:t>
            </a:r>
            <a:endParaRPr lang="it-IT" dirty="0"/>
          </a:p>
          <a:p>
            <a:pPr marL="0" indent="0" algn="just">
              <a:buNone/>
            </a:pPr>
            <a:r>
              <a:rPr lang="it-IT" dirty="0"/>
              <a:t>Affidamento di lavori tra € 150k e le soglie europee:</a:t>
            </a:r>
          </a:p>
          <a:p>
            <a:pPr marL="0" indent="0" algn="just">
              <a:buNone/>
            </a:pPr>
            <a:r>
              <a:rPr lang="it-IT" dirty="0"/>
              <a:t>- procedura negoziata senza bando, previa consultazione di almeno cinque/dieci operatori economici, ove esistenti, </a:t>
            </a:r>
            <a:r>
              <a:rPr lang="it-IT" dirty="0">
                <a:solidFill>
                  <a:srgbClr val="FF0000"/>
                </a:solidFill>
              </a:rPr>
              <a:t>individuati in base a indagini di mercato o tramite elenchi di operatori economici</a:t>
            </a:r>
          </a:p>
          <a:p>
            <a:pPr marL="0" indent="0" algn="just">
              <a:buNone/>
            </a:pPr>
            <a:endParaRPr lang="it-IT" sz="2000" dirty="0"/>
          </a:p>
          <a:p>
            <a:pPr algn="just">
              <a:buFontTx/>
              <a:buChar char="-"/>
            </a:pPr>
            <a:endParaRPr lang="it-IT" sz="2000" dirty="0"/>
          </a:p>
          <a:p>
            <a:pPr algn="just">
              <a:buFontTx/>
              <a:buChar char="-"/>
            </a:pPr>
            <a:endParaRPr lang="it-IT" sz="2000" dirty="0"/>
          </a:p>
          <a:p>
            <a:pPr algn="just"/>
            <a:endParaRPr lang="it-IT" dirty="0"/>
          </a:p>
        </p:txBody>
      </p:sp>
    </p:spTree>
    <p:extLst>
      <p:ext uri="{BB962C8B-B14F-4D97-AF65-F5344CB8AC3E}">
        <p14:creationId xmlns:p14="http://schemas.microsoft.com/office/powerpoint/2010/main" val="21935766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09FFC2AB-7175-40B0-90FF-04C4BD9F36C5}"/>
              </a:ext>
            </a:extLst>
          </p:cNvPr>
          <p:cNvSpPr>
            <a:spLocks noGrp="1"/>
          </p:cNvSpPr>
          <p:nvPr>
            <p:ph type="title"/>
          </p:nvPr>
        </p:nvSpPr>
        <p:spPr>
          <a:xfrm>
            <a:off x="1295400" y="982663"/>
            <a:ext cx="9273639" cy="347373"/>
          </a:xfrm>
        </p:spPr>
        <p:txBody>
          <a:bodyPr>
            <a:normAutofit fontScale="90000"/>
          </a:bodyPr>
          <a:lstStyle/>
          <a:p>
            <a:r>
              <a:rPr lang="it-IT" sz="2400" b="1" dirty="0">
                <a:solidFill>
                  <a:srgbClr val="FF0000"/>
                </a:solidFill>
              </a:rPr>
              <a:t>2 Procedura negoziata senza bando: Elenchi di operatori ed indagini preliminari di mercato</a:t>
            </a:r>
          </a:p>
        </p:txBody>
      </p:sp>
      <p:sp>
        <p:nvSpPr>
          <p:cNvPr id="4" name="Segnaposto contenuto 3">
            <a:extLst>
              <a:ext uri="{FF2B5EF4-FFF2-40B4-BE49-F238E27FC236}">
                <a16:creationId xmlns:a16="http://schemas.microsoft.com/office/drawing/2014/main" id="{43245979-8D85-486B-ABBB-4A03C10CEC86}"/>
              </a:ext>
            </a:extLst>
          </p:cNvPr>
          <p:cNvSpPr txBox="1">
            <a:spLocks/>
          </p:cNvSpPr>
          <p:nvPr/>
        </p:nvSpPr>
        <p:spPr>
          <a:xfrm>
            <a:off x="819397" y="1600200"/>
            <a:ext cx="10497787" cy="4384964"/>
          </a:xfrm>
          <a:prstGeom prst="rect">
            <a:avLst/>
          </a:prstGeom>
        </p:spPr>
        <p:txBody>
          <a:bodyPr>
            <a:normAutofit fontScale="92500"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just">
              <a:buFont typeface="Arial"/>
              <a:buNone/>
            </a:pPr>
            <a:r>
              <a:rPr lang="it-IT" sz="2000" dirty="0">
                <a:solidFill>
                  <a:srgbClr val="FF0000"/>
                </a:solidFill>
              </a:rPr>
              <a:t>Art. 50 ed Allegato II.1 Codice 2023.</a:t>
            </a:r>
            <a:endParaRPr lang="it-IT" sz="2000" dirty="0"/>
          </a:p>
          <a:p>
            <a:pPr marL="0" indent="0" algn="just">
              <a:buNone/>
            </a:pPr>
            <a:r>
              <a:rPr lang="it-IT" sz="2000" dirty="0"/>
              <a:t>Art. 50, comma 2: «Gli elenchi e le indagini di mercato sono gestiti con le modalità previste nell’allegato II.1»</a:t>
            </a:r>
          </a:p>
          <a:p>
            <a:pPr marL="0" indent="0" algn="just">
              <a:buNone/>
            </a:pPr>
            <a:r>
              <a:rPr lang="it-IT" sz="2000" dirty="0">
                <a:solidFill>
                  <a:schemeClr val="tx1"/>
                </a:solidFill>
              </a:rPr>
              <a:t>Superamento delle Linee Guida </a:t>
            </a:r>
            <a:r>
              <a:rPr lang="it-IT" sz="2000" dirty="0" err="1">
                <a:solidFill>
                  <a:schemeClr val="tx1"/>
                </a:solidFill>
              </a:rPr>
              <a:t>Anac</a:t>
            </a:r>
            <a:r>
              <a:rPr lang="it-IT" sz="2000" dirty="0">
                <a:solidFill>
                  <a:schemeClr val="tx1"/>
                </a:solidFill>
              </a:rPr>
              <a:t> 4 (che tuttavia sono ampiamente riprese nell’Allegato II.1)</a:t>
            </a:r>
          </a:p>
          <a:p>
            <a:pPr marL="0" indent="0" algn="just">
              <a:buNone/>
            </a:pPr>
            <a:r>
              <a:rPr lang="it-IT" sz="2000" dirty="0">
                <a:solidFill>
                  <a:schemeClr val="tx1"/>
                </a:solidFill>
              </a:rPr>
              <a:t>Allegato II.1 – indagini di mercato</a:t>
            </a:r>
          </a:p>
          <a:p>
            <a:pPr marL="0" indent="0" algn="just">
              <a:buNone/>
            </a:pPr>
            <a:r>
              <a:rPr lang="it-IT" sz="1800" b="0" i="1" u="none" strike="noStrike" baseline="0" dirty="0">
                <a:latin typeface="Times New Roman" panose="02020603050405020304" pitchFamily="18" charset="0"/>
              </a:rPr>
              <a:t>1. L’indagine di mercato è preordinata a conoscere gli operatori interessati a partecipare alle procedure di selezione per lo specifico affidamento. </a:t>
            </a:r>
            <a:r>
              <a:rPr lang="it-IT" sz="1800" b="0" i="1" u="none" strike="noStrike" baseline="0" dirty="0">
                <a:solidFill>
                  <a:srgbClr val="FF0000"/>
                </a:solidFill>
                <a:latin typeface="Times New Roman" panose="02020603050405020304" pitchFamily="18" charset="0"/>
              </a:rPr>
              <a:t>Tale fase non ingenera negli operatori alcun affidamento sul successivo invito alla procedura</a:t>
            </a:r>
            <a:r>
              <a:rPr lang="it-IT" sz="1800" b="0" i="1" u="none" strike="noStrike" baseline="0" dirty="0">
                <a:latin typeface="Times New Roman" panose="02020603050405020304" pitchFamily="18" charset="0"/>
              </a:rPr>
              <a:t>. </a:t>
            </a:r>
            <a:r>
              <a:rPr lang="it-IT" sz="1800" b="1" i="1" u="none" strike="noStrike" baseline="0" dirty="0">
                <a:solidFill>
                  <a:srgbClr val="FF0000"/>
                </a:solidFill>
                <a:latin typeface="Times New Roman" panose="02020603050405020304" pitchFamily="18" charset="0"/>
              </a:rPr>
              <a:t>Le indagini di mercato sono svolte secondo le modalità ritenute più convenienti dalla stazione appaltante</a:t>
            </a:r>
            <a:r>
              <a:rPr lang="it-IT" sz="1800" b="0" i="1" u="none" strike="noStrike" baseline="0" dirty="0">
                <a:solidFill>
                  <a:srgbClr val="FF0000"/>
                </a:solidFill>
                <a:latin typeface="Times New Roman" panose="02020603050405020304" pitchFamily="18" charset="0"/>
              </a:rPr>
              <a:t>,</a:t>
            </a:r>
            <a:r>
              <a:rPr lang="it-IT" sz="1800" b="0" i="1" u="none" strike="noStrike" baseline="0" dirty="0">
                <a:latin typeface="Times New Roman" panose="02020603050405020304" pitchFamily="18" charset="0"/>
              </a:rPr>
              <a:t> differenziate per importo e complessità di affidamento, secondo i principi di adeguatezza e proporzionalità, anche tramite la consultazione dei cataloghi elettronici del mercato elettronico propri o delle altre stazioni appaltanti, nonché di altri fornitori esistenti. I risultati delle indagini sono formalizzati dalla stazione appaltante con esclusione delle informazioni che potrebbero compromettere la posizione degli operatori sul mercato di riferimento e, comunque, nel rispetto delle previsioni di cui all’articolo 35 del codice in riferimento alla tempistica prevista per la conoscibilità di alcuni dati e atti di gara.</a:t>
            </a:r>
            <a:endParaRPr lang="it-IT" sz="2000" i="1" dirty="0">
              <a:solidFill>
                <a:schemeClr val="tx1"/>
              </a:solidFill>
            </a:endParaRPr>
          </a:p>
          <a:p>
            <a:pPr marL="0" indent="0" algn="just">
              <a:buNone/>
            </a:pPr>
            <a:endParaRPr lang="it-IT" sz="2000" dirty="0">
              <a:solidFill>
                <a:schemeClr val="tx1"/>
              </a:solidFill>
            </a:endParaRPr>
          </a:p>
          <a:p>
            <a:pPr algn="just">
              <a:buFontTx/>
              <a:buChar char="-"/>
            </a:pPr>
            <a:endParaRPr lang="it-IT" sz="2000" dirty="0"/>
          </a:p>
          <a:p>
            <a:pPr algn="just">
              <a:buFontTx/>
              <a:buChar char="-"/>
            </a:pPr>
            <a:endParaRPr lang="it-IT" sz="2000" dirty="0"/>
          </a:p>
          <a:p>
            <a:pPr algn="just">
              <a:buFontTx/>
              <a:buChar char="-"/>
            </a:pPr>
            <a:endParaRPr lang="it-IT" sz="2000" dirty="0"/>
          </a:p>
          <a:p>
            <a:pPr algn="just"/>
            <a:endParaRPr lang="it-IT" dirty="0"/>
          </a:p>
        </p:txBody>
      </p:sp>
    </p:spTree>
    <p:extLst>
      <p:ext uri="{BB962C8B-B14F-4D97-AF65-F5344CB8AC3E}">
        <p14:creationId xmlns:p14="http://schemas.microsoft.com/office/powerpoint/2010/main" val="19313705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565EF3-DFFC-407F-9B18-644B1E20309F}"/>
              </a:ext>
            </a:extLst>
          </p:cNvPr>
          <p:cNvSpPr>
            <a:spLocks noGrp="1"/>
          </p:cNvSpPr>
          <p:nvPr>
            <p:ph type="title"/>
          </p:nvPr>
        </p:nvSpPr>
        <p:spPr>
          <a:xfrm>
            <a:off x="812800" y="725737"/>
            <a:ext cx="10566400" cy="1143000"/>
          </a:xfrm>
        </p:spPr>
        <p:txBody>
          <a:bodyPr>
            <a:normAutofit/>
          </a:bodyPr>
          <a:lstStyle/>
          <a:p>
            <a:r>
              <a:rPr lang="it-IT"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Focus: la creazione di «elenchi» nel Codice 2023.</a:t>
            </a:r>
            <a:br>
              <a:rPr lang="it-IT"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br>
            <a:endParaRPr lang="it-IT" sz="3200" dirty="0"/>
          </a:p>
        </p:txBody>
      </p:sp>
      <p:sp>
        <p:nvSpPr>
          <p:cNvPr id="3" name="Segnaposto contenuto 2">
            <a:extLst>
              <a:ext uri="{FF2B5EF4-FFF2-40B4-BE49-F238E27FC236}">
                <a16:creationId xmlns:a16="http://schemas.microsoft.com/office/drawing/2014/main" id="{CF344BF4-E1A2-4FFD-BFD8-71EF92DAF3CD}"/>
              </a:ext>
            </a:extLst>
          </p:cNvPr>
          <p:cNvSpPr>
            <a:spLocks noGrp="1"/>
          </p:cNvSpPr>
          <p:nvPr>
            <p:ph sz="quarter" idx="13"/>
          </p:nvPr>
        </p:nvSpPr>
        <p:spPr>
          <a:xfrm>
            <a:off x="812800" y="1476259"/>
            <a:ext cx="10566400" cy="4578031"/>
          </a:xfrm>
        </p:spPr>
        <p:txBody>
          <a:bodyPr>
            <a:normAutofit fontScale="92500" lnSpcReduction="10000"/>
          </a:bodyPr>
          <a:lstStyle/>
          <a:p>
            <a:r>
              <a:rPr lang="it-IT" dirty="0"/>
              <a:t>Allegato II.1 - Articolo 1. Disposizioni generali.</a:t>
            </a:r>
          </a:p>
          <a:p>
            <a:pPr marL="0" indent="0" algn="just">
              <a:buNone/>
            </a:pPr>
            <a:r>
              <a:rPr lang="it-IT" dirty="0"/>
              <a:t>Le stazioni appaltanti possono dotarsi, nel rispetto del proprio ordinamento, di un </a:t>
            </a:r>
            <a:r>
              <a:rPr lang="it-IT" dirty="0">
                <a:solidFill>
                  <a:srgbClr val="FF0000"/>
                </a:solidFill>
              </a:rPr>
              <a:t>regolamento</a:t>
            </a:r>
            <a:r>
              <a:rPr lang="it-IT" dirty="0"/>
              <a:t> in cui sono disciplinate:</a:t>
            </a:r>
          </a:p>
          <a:p>
            <a:pPr marL="0" indent="0" algn="just">
              <a:buNone/>
            </a:pPr>
            <a:r>
              <a:rPr lang="it-IT" dirty="0"/>
              <a:t>a) le modalità di conduzione delle indagini di mercato, eventualmente distinte per fasce di importo, anche in considerazione della necessità di applicare il principio di rotazione degli affidamenti;</a:t>
            </a:r>
          </a:p>
          <a:p>
            <a:pPr marL="0" indent="0" algn="just">
              <a:buNone/>
            </a:pPr>
            <a:r>
              <a:rPr lang="it-IT" dirty="0"/>
              <a:t>b) </a:t>
            </a:r>
            <a:r>
              <a:rPr lang="it-IT" dirty="0">
                <a:solidFill>
                  <a:srgbClr val="FF0000"/>
                </a:solidFill>
              </a:rPr>
              <a:t>le modalità di costituzione e revisione dell’elenco </a:t>
            </a:r>
            <a:r>
              <a:rPr lang="it-IT" dirty="0"/>
              <a:t>degli operatori economici, distinti per categoria e fascia di importo;</a:t>
            </a:r>
          </a:p>
          <a:p>
            <a:pPr marL="0" indent="0" algn="just">
              <a:buNone/>
            </a:pPr>
            <a:r>
              <a:rPr lang="it-IT" dirty="0"/>
              <a:t>c) i criteri di scelta dei soggetti da invitare a presentare offerta a seguito di indagine di mercato o attingendo dall’elenco degli operatori economici propri o da quelli presenti nel mercato elettronico delle pubbliche amministrazioni o in altri strumenti similari gestiti dalle centrali di committenza di riferimento.</a:t>
            </a:r>
          </a:p>
        </p:txBody>
      </p:sp>
    </p:spTree>
    <p:extLst>
      <p:ext uri="{BB962C8B-B14F-4D97-AF65-F5344CB8AC3E}">
        <p14:creationId xmlns:p14="http://schemas.microsoft.com/office/powerpoint/2010/main" val="30855313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565EF3-DFFC-407F-9B18-644B1E20309F}"/>
              </a:ext>
            </a:extLst>
          </p:cNvPr>
          <p:cNvSpPr>
            <a:spLocks noGrp="1"/>
          </p:cNvSpPr>
          <p:nvPr>
            <p:ph type="title"/>
          </p:nvPr>
        </p:nvSpPr>
        <p:spPr>
          <a:xfrm>
            <a:off x="889919" y="803710"/>
            <a:ext cx="10566400" cy="1143000"/>
          </a:xfrm>
        </p:spPr>
        <p:txBody>
          <a:bodyPr>
            <a:normAutofit/>
          </a:bodyPr>
          <a:lstStyle/>
          <a:p>
            <a:r>
              <a:rPr lang="it-IT"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Focus: la creazione di «elenchi» nel Codice 2023.</a:t>
            </a:r>
            <a:br>
              <a:rPr lang="it-IT"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br>
            <a:endParaRPr lang="it-IT" sz="3200" dirty="0"/>
          </a:p>
        </p:txBody>
      </p:sp>
      <p:sp>
        <p:nvSpPr>
          <p:cNvPr id="3" name="Segnaposto contenuto 2">
            <a:extLst>
              <a:ext uri="{FF2B5EF4-FFF2-40B4-BE49-F238E27FC236}">
                <a16:creationId xmlns:a16="http://schemas.microsoft.com/office/drawing/2014/main" id="{CF344BF4-E1A2-4FFD-BFD8-71EF92DAF3CD}"/>
              </a:ext>
            </a:extLst>
          </p:cNvPr>
          <p:cNvSpPr>
            <a:spLocks noGrp="1"/>
          </p:cNvSpPr>
          <p:nvPr>
            <p:ph sz="quarter" idx="13"/>
          </p:nvPr>
        </p:nvSpPr>
        <p:spPr>
          <a:xfrm>
            <a:off x="812800" y="1600199"/>
            <a:ext cx="10566400" cy="4454091"/>
          </a:xfrm>
        </p:spPr>
        <p:txBody>
          <a:bodyPr>
            <a:normAutofit/>
          </a:bodyPr>
          <a:lstStyle/>
          <a:p>
            <a:pPr algn="just"/>
            <a:r>
              <a:rPr lang="it-IT" dirty="0"/>
              <a:t>Riferimenti: art. 50, commi 2-3 ed art. 3 Allegato II.1 </a:t>
            </a:r>
          </a:p>
          <a:p>
            <a:pPr algn="just">
              <a:buFontTx/>
              <a:buChar char="-"/>
            </a:pPr>
            <a:r>
              <a:rPr lang="it-IT" sz="2000" dirty="0">
                <a:latin typeface="Times New Roman" panose="02020603050405020304" pitchFamily="18" charset="0"/>
                <a:cs typeface="Times New Roman" panose="02020603050405020304" pitchFamily="18" charset="0"/>
              </a:rPr>
              <a:t>in alternativa all’indagine di mercato, gli operatori possono essere selezionati da «elenchi»;</a:t>
            </a:r>
          </a:p>
          <a:p>
            <a:pPr marL="87313" indent="-87313" algn="just">
              <a:buNone/>
            </a:pPr>
            <a:r>
              <a:rPr lang="it-IT" sz="2000" dirty="0">
                <a:latin typeface="Times New Roman" panose="02020603050405020304" pitchFamily="18" charset="0"/>
                <a:cs typeface="Times New Roman" panose="02020603050405020304" pitchFamily="18" charset="0"/>
              </a:rPr>
              <a:t>- gli elenchi sono costituiti a seguito di avviso pubblico, nel quale è rappresentata la volontà della stazione appaltante di realizzare un elenco di soggetti da cui possono essere tratti i nomi degli operatori da invitare;</a:t>
            </a:r>
          </a:p>
          <a:p>
            <a:pPr marL="87313" indent="-87313" algn="just">
              <a:buFontTx/>
              <a:buChar char="-"/>
            </a:pPr>
            <a:r>
              <a:rPr lang="it-IT" sz="2000" dirty="0">
                <a:latin typeface="Times New Roman" panose="02020603050405020304" pitchFamily="18" charset="0"/>
                <a:cs typeface="Times New Roman" panose="02020603050405020304" pitchFamily="18" charset="0"/>
              </a:rPr>
              <a:t>l’Avviso è pubblicato sul profilo del committente e sulla BDNCP;</a:t>
            </a:r>
          </a:p>
          <a:p>
            <a:pPr marL="87313" indent="-87313" algn="just">
              <a:buFontTx/>
              <a:buChar char="-"/>
            </a:pPr>
            <a:r>
              <a:rPr lang="it-IT" sz="2000" dirty="0">
                <a:latin typeface="Times New Roman" panose="02020603050405020304" pitchFamily="18" charset="0"/>
                <a:cs typeface="Times New Roman" panose="02020603050405020304" pitchFamily="18" charset="0"/>
              </a:rPr>
              <a:t>l’avviso indica i requisiti di carattere generale che gli operatori economici devono possedere, la modalità di selezione degli operatori economici da invitare, le categorie e fasce di importo in cui l’amministrazione intende suddividere l’elenco e gli eventuali requisiti minimi richiesti per l’iscrizione, parametrati in ragione di ciascuna categoria o fascia di importo.</a:t>
            </a:r>
          </a:p>
        </p:txBody>
      </p:sp>
    </p:spTree>
    <p:extLst>
      <p:ext uri="{BB962C8B-B14F-4D97-AF65-F5344CB8AC3E}">
        <p14:creationId xmlns:p14="http://schemas.microsoft.com/office/powerpoint/2010/main" val="18307500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565EF3-DFFC-407F-9B18-644B1E20309F}"/>
              </a:ext>
            </a:extLst>
          </p:cNvPr>
          <p:cNvSpPr>
            <a:spLocks noGrp="1"/>
          </p:cNvSpPr>
          <p:nvPr>
            <p:ph type="title"/>
          </p:nvPr>
        </p:nvSpPr>
        <p:spPr>
          <a:xfrm>
            <a:off x="812800" y="803710"/>
            <a:ext cx="10566400" cy="1143000"/>
          </a:xfrm>
        </p:spPr>
        <p:txBody>
          <a:bodyPr>
            <a:normAutofit/>
          </a:bodyPr>
          <a:lstStyle/>
          <a:p>
            <a:r>
              <a:rPr lang="it-IT"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Focus: la creazione di «elenchi» nel Codice 2023.</a:t>
            </a:r>
            <a:br>
              <a:rPr lang="it-IT"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br>
            <a:endParaRPr lang="it-IT" sz="3200" dirty="0"/>
          </a:p>
        </p:txBody>
      </p:sp>
      <p:sp>
        <p:nvSpPr>
          <p:cNvPr id="3" name="Segnaposto contenuto 2">
            <a:extLst>
              <a:ext uri="{FF2B5EF4-FFF2-40B4-BE49-F238E27FC236}">
                <a16:creationId xmlns:a16="http://schemas.microsoft.com/office/drawing/2014/main" id="{CF344BF4-E1A2-4FFD-BFD8-71EF92DAF3CD}"/>
              </a:ext>
            </a:extLst>
          </p:cNvPr>
          <p:cNvSpPr>
            <a:spLocks noGrp="1"/>
          </p:cNvSpPr>
          <p:nvPr>
            <p:ph sz="quarter" idx="13"/>
          </p:nvPr>
        </p:nvSpPr>
        <p:spPr>
          <a:xfrm>
            <a:off x="812800" y="1600199"/>
            <a:ext cx="10566400" cy="4454091"/>
          </a:xfrm>
        </p:spPr>
        <p:txBody>
          <a:bodyPr>
            <a:normAutofit/>
          </a:bodyPr>
          <a:lstStyle/>
          <a:p>
            <a:pPr algn="just"/>
            <a:r>
              <a:rPr lang="it-IT" dirty="0"/>
              <a:t>Riferimenti: art. 50, commi 2-3 ed art. 3 Allegato II.1 </a:t>
            </a:r>
          </a:p>
          <a:p>
            <a:pPr marL="87313" indent="-87313" algn="just">
              <a:buFontTx/>
              <a:buChar char="-"/>
            </a:pPr>
            <a:r>
              <a:rPr lang="it-IT" sz="2000" dirty="0">
                <a:latin typeface="Times New Roman" panose="02020603050405020304" pitchFamily="18" charset="0"/>
                <a:cs typeface="Times New Roman" panose="02020603050405020304" pitchFamily="18" charset="0"/>
              </a:rPr>
              <a:t>L’Avviso è di tipo «aperto», senza cioè limiti temporali per l’iscrizione;</a:t>
            </a:r>
          </a:p>
          <a:p>
            <a:pPr marL="87313" indent="-87313" algn="just">
              <a:buFontTx/>
              <a:buChar char="-"/>
            </a:pPr>
            <a:r>
              <a:rPr lang="it-IT" sz="2000" dirty="0">
                <a:latin typeface="Times New Roman" panose="02020603050405020304" pitchFamily="18" charset="0"/>
                <a:cs typeface="Times New Roman" panose="02020603050405020304" pitchFamily="18" charset="0"/>
              </a:rPr>
              <a:t>l’operatore economico attesta il possesso dei requisiti mediante dichiarazione sostitutiva e comunica le variazioni successive;</a:t>
            </a:r>
          </a:p>
          <a:p>
            <a:pPr marL="87313" indent="-87313" algn="just">
              <a:buFontTx/>
              <a:buChar char="-"/>
            </a:pPr>
            <a:r>
              <a:rPr lang="it-IT" sz="2000" dirty="0">
                <a:latin typeface="Times New Roman" panose="02020603050405020304" pitchFamily="18" charset="0"/>
                <a:cs typeface="Times New Roman" panose="02020603050405020304" pitchFamily="18" charset="0"/>
              </a:rPr>
              <a:t>la stazione appaltante deve pronunciarsi sull’iscrizione nell’elenco entro 30 giorni dall’istanza;</a:t>
            </a:r>
          </a:p>
          <a:p>
            <a:pPr marL="87313" indent="-87313" algn="just">
              <a:buFontTx/>
              <a:buChar char="-"/>
            </a:pPr>
            <a:r>
              <a:rPr lang="it-IT" sz="2000" dirty="0">
                <a:latin typeface="Times New Roman" panose="02020603050405020304" pitchFamily="18" charset="0"/>
                <a:cs typeface="Times New Roman" panose="02020603050405020304" pitchFamily="18" charset="0"/>
              </a:rPr>
              <a:t>possono essere esclusi dall’elenco quegli operatori economici che non presentano offerte a seguito di tre inviti nel biennio;</a:t>
            </a:r>
          </a:p>
          <a:p>
            <a:pPr marL="87313" indent="-87313" algn="just">
              <a:buFontTx/>
              <a:buChar char="-"/>
            </a:pPr>
            <a:r>
              <a:rPr lang="it-IT" sz="2000" dirty="0">
                <a:latin typeface="Times New Roman" panose="02020603050405020304" pitchFamily="18" charset="0"/>
                <a:cs typeface="Times New Roman" panose="02020603050405020304" pitchFamily="18" charset="0"/>
              </a:rPr>
              <a:t> la scelta degli operatori da invitare alla procedura negoziata deve essere effettuata secondo criteri oggettivi, coerenti con l’oggetto e la finalità dell’affidamento e con i principi di concorrenza, non discriminazione, proporzionalità e trasparenza (NO sorteggio!).</a:t>
            </a:r>
          </a:p>
        </p:txBody>
      </p:sp>
    </p:spTree>
    <p:extLst>
      <p:ext uri="{BB962C8B-B14F-4D97-AF65-F5344CB8AC3E}">
        <p14:creationId xmlns:p14="http://schemas.microsoft.com/office/powerpoint/2010/main" val="19525787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563B7FC-39EC-47D7-99BE-4F5558202526}"/>
              </a:ext>
            </a:extLst>
          </p:cNvPr>
          <p:cNvSpPr>
            <a:spLocks noGrp="1"/>
          </p:cNvSpPr>
          <p:nvPr>
            <p:ph sz="quarter" idx="13"/>
          </p:nvPr>
        </p:nvSpPr>
        <p:spPr>
          <a:xfrm>
            <a:off x="867266" y="838986"/>
            <a:ext cx="10511934" cy="4876014"/>
          </a:xfrm>
        </p:spPr>
        <p:txBody>
          <a:bodyPr>
            <a:normAutofit lnSpcReduction="10000"/>
          </a:bodyPr>
          <a:lstStyle/>
          <a:p>
            <a:pPr marL="0" indent="0">
              <a:buNone/>
            </a:pPr>
            <a:r>
              <a:rPr lang="it-IT" dirty="0">
                <a:solidFill>
                  <a:srgbClr val="FF0000"/>
                </a:solidFill>
              </a:rPr>
              <a:t>2 Affidamento diretto: svolgimento nel nuovo Codice dal 1.7.2023.</a:t>
            </a:r>
          </a:p>
          <a:p>
            <a:pPr marL="0" indent="0" algn="just">
              <a:buNone/>
            </a:pPr>
            <a:r>
              <a:rPr lang="it-IT" dirty="0">
                <a:latin typeface="CIDFont+F2"/>
              </a:rPr>
              <a:t>Art. 17 del Codice 2023:</a:t>
            </a:r>
          </a:p>
          <a:p>
            <a:pPr marL="0" indent="0" algn="just">
              <a:buNone/>
            </a:pPr>
            <a:r>
              <a:rPr lang="it-IT" b="1" i="0" dirty="0">
                <a:solidFill>
                  <a:srgbClr val="000000"/>
                </a:solidFill>
                <a:effectLst/>
                <a:latin typeface="Calibri" panose="020F0502020204030204" pitchFamily="34" charset="0"/>
              </a:rPr>
              <a:t>Art. 17. (Fasi delle procedure di affidamento)</a:t>
            </a:r>
            <a:endParaRPr lang="it-IT" b="0" i="0" dirty="0">
              <a:solidFill>
                <a:srgbClr val="000000"/>
              </a:solidFill>
              <a:effectLst/>
              <a:latin typeface="Times New Roman" panose="02020603050405020304" pitchFamily="18" charset="0"/>
            </a:endParaRPr>
          </a:p>
          <a:p>
            <a:pPr marL="0" indent="0" algn="just">
              <a:buNone/>
            </a:pPr>
            <a:r>
              <a:rPr lang="it-IT" b="0" i="0" dirty="0">
                <a:solidFill>
                  <a:srgbClr val="000000"/>
                </a:solidFill>
                <a:effectLst/>
                <a:latin typeface="Calibri" panose="020F0502020204030204" pitchFamily="34" charset="0"/>
              </a:rPr>
              <a:t>1. </a:t>
            </a:r>
            <a:r>
              <a:rPr lang="it-IT" b="0" i="0" dirty="0">
                <a:solidFill>
                  <a:srgbClr val="FF0000"/>
                </a:solidFill>
                <a:effectLst/>
                <a:latin typeface="Calibri" panose="020F0502020204030204" pitchFamily="34" charset="0"/>
              </a:rPr>
              <a:t>Prima dell’avvio delle procedure </a:t>
            </a:r>
            <a:r>
              <a:rPr lang="it-IT" b="0" i="0" dirty="0">
                <a:solidFill>
                  <a:srgbClr val="000000"/>
                </a:solidFill>
                <a:effectLst/>
                <a:latin typeface="Calibri" panose="020F0502020204030204" pitchFamily="34" charset="0"/>
              </a:rPr>
              <a:t>di affidamento dei contratti pubblici le stazioni appaltanti e gli enti concedenti, con apposito atto, </a:t>
            </a:r>
            <a:r>
              <a:rPr lang="it-IT" b="0" i="0" dirty="0">
                <a:solidFill>
                  <a:srgbClr val="FF0000"/>
                </a:solidFill>
                <a:effectLst/>
                <a:latin typeface="Calibri" panose="020F0502020204030204" pitchFamily="34" charset="0"/>
              </a:rPr>
              <a:t>adottano la decisione di contrarre individuando gli elementi essenziali del contratto e i criteri di selezione degli operatori economici e delle offerte</a:t>
            </a:r>
            <a:r>
              <a:rPr lang="it-IT" b="0" i="0" dirty="0">
                <a:solidFill>
                  <a:srgbClr val="000000"/>
                </a:solidFill>
                <a:effectLst/>
                <a:latin typeface="Calibri" panose="020F0502020204030204" pitchFamily="34" charset="0"/>
              </a:rPr>
              <a:t>.</a:t>
            </a:r>
            <a:endParaRPr lang="it-IT" b="0" i="0" dirty="0">
              <a:solidFill>
                <a:srgbClr val="000000"/>
              </a:solidFill>
              <a:effectLst/>
              <a:latin typeface="Times New Roman" panose="02020603050405020304" pitchFamily="18" charset="0"/>
            </a:endParaRPr>
          </a:p>
          <a:p>
            <a:pPr marL="0" indent="0" algn="just">
              <a:buNone/>
            </a:pPr>
            <a:r>
              <a:rPr lang="it-IT" b="0" i="0" dirty="0">
                <a:solidFill>
                  <a:srgbClr val="000000"/>
                </a:solidFill>
                <a:effectLst/>
                <a:latin typeface="Calibri" panose="020F0502020204030204" pitchFamily="34" charset="0"/>
              </a:rPr>
              <a:t>2. </a:t>
            </a:r>
            <a:r>
              <a:rPr lang="it-IT" b="0" i="0" dirty="0">
                <a:solidFill>
                  <a:srgbClr val="FF0000"/>
                </a:solidFill>
                <a:effectLst/>
                <a:latin typeface="Calibri" panose="020F0502020204030204" pitchFamily="34" charset="0"/>
              </a:rPr>
              <a:t>In caso di affidamento diretto</a:t>
            </a:r>
            <a:r>
              <a:rPr lang="it-IT" b="0" i="0" dirty="0">
                <a:solidFill>
                  <a:srgbClr val="000000"/>
                </a:solidFill>
                <a:effectLst/>
                <a:latin typeface="Calibri" panose="020F0502020204030204" pitchFamily="34" charset="0"/>
              </a:rPr>
              <a:t>, l’atto di cui al comma 1 individua l’oggetto, l’importo e il contraente, unitamente alle ragioni della sua scelta, ai requisiti di carattere generale e, se necessari, a quelli inerenti alla capacità economico-finanziaria e tecnico-professionale.</a:t>
            </a:r>
          </a:p>
          <a:p>
            <a:pPr marL="0" indent="0" algn="just">
              <a:buNone/>
            </a:pPr>
            <a:endParaRPr lang="it-IT" sz="1600" dirty="0">
              <a:solidFill>
                <a:srgbClr val="000000"/>
              </a:solidFill>
              <a:latin typeface="Calibri" panose="020F0502020204030204" pitchFamily="34" charset="0"/>
            </a:endParaRPr>
          </a:p>
          <a:p>
            <a:pPr marL="0" indent="0" algn="just">
              <a:buNone/>
            </a:pPr>
            <a:endParaRPr lang="it-IT" sz="1800" dirty="0">
              <a:solidFill>
                <a:schemeClr val="tx1"/>
              </a:solidFill>
              <a:latin typeface="CIDFont+F2"/>
            </a:endParaRPr>
          </a:p>
          <a:p>
            <a:pPr marL="0" indent="0" algn="just">
              <a:buNone/>
            </a:pPr>
            <a:endParaRPr lang="it-IT" sz="1800" dirty="0">
              <a:solidFill>
                <a:schemeClr val="tx1"/>
              </a:solidFill>
              <a:latin typeface="CIDFont+F2"/>
            </a:endParaRPr>
          </a:p>
        </p:txBody>
      </p:sp>
    </p:spTree>
    <p:extLst>
      <p:ext uri="{BB962C8B-B14F-4D97-AF65-F5344CB8AC3E}">
        <p14:creationId xmlns:p14="http://schemas.microsoft.com/office/powerpoint/2010/main" val="12200092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563B7FC-39EC-47D7-99BE-4F5558202526}"/>
              </a:ext>
            </a:extLst>
          </p:cNvPr>
          <p:cNvSpPr>
            <a:spLocks noGrp="1"/>
          </p:cNvSpPr>
          <p:nvPr>
            <p:ph sz="quarter" idx="13"/>
          </p:nvPr>
        </p:nvSpPr>
        <p:spPr>
          <a:xfrm>
            <a:off x="867266" y="838986"/>
            <a:ext cx="10511934" cy="4876014"/>
          </a:xfrm>
        </p:spPr>
        <p:txBody>
          <a:bodyPr>
            <a:normAutofit fontScale="85000" lnSpcReduction="20000"/>
          </a:bodyPr>
          <a:lstStyle/>
          <a:p>
            <a:pPr marL="0" indent="0">
              <a:buNone/>
            </a:pPr>
            <a:r>
              <a:rPr lang="it-IT" dirty="0">
                <a:solidFill>
                  <a:srgbClr val="FF0000"/>
                </a:solidFill>
              </a:rPr>
              <a:t>2 Affidamento diretto: svolgimento nel nuovo Codice dal 1.7.2023.</a:t>
            </a:r>
          </a:p>
          <a:p>
            <a:pPr marL="0" indent="0" algn="just">
              <a:buNone/>
            </a:pPr>
            <a:r>
              <a:rPr lang="it-IT" sz="2400" b="1" u="sng" dirty="0">
                <a:latin typeface="CIDFont+F2"/>
              </a:rPr>
              <a:t>Art. 50 del Codice 2023</a:t>
            </a:r>
            <a:r>
              <a:rPr lang="it-IT" sz="2400" dirty="0">
                <a:latin typeface="CIDFont+F2"/>
              </a:rPr>
              <a:t>: disciplina dell’affidamento diretto</a:t>
            </a:r>
          </a:p>
          <a:p>
            <a:pPr marL="0" indent="0" algn="just">
              <a:buNone/>
            </a:pPr>
            <a:r>
              <a:rPr lang="it-IT" sz="2400" b="1" dirty="0">
                <a:latin typeface="CIDFont+F2"/>
              </a:rPr>
              <a:t>Relazione illustrativa: </a:t>
            </a:r>
            <a:r>
              <a:rPr lang="it-IT" sz="2400" dirty="0">
                <a:latin typeface="CIDFont+F2"/>
              </a:rPr>
              <a:t>l’art. 50 disciplina le procedure per l’affidamento dei contratti pubblici di lavori, servizi e forniture di importo inferiore alle soglie di rilevanza europea riprendendo nella sostanza, con alcune modifiche lessicali e alcune puntualizzazioni contenutistiche innovative, il testo dell’art. 1, comma 2, della l. n. 120/2020.</a:t>
            </a:r>
          </a:p>
          <a:p>
            <a:pPr marL="0" indent="0" algn="just">
              <a:buNone/>
            </a:pPr>
            <a:endParaRPr lang="it-IT" sz="2400" dirty="0">
              <a:latin typeface="CIDFont+F2"/>
            </a:endParaRPr>
          </a:p>
          <a:p>
            <a:pPr marL="0" indent="0" algn="just">
              <a:buNone/>
            </a:pPr>
            <a:r>
              <a:rPr lang="it-IT" sz="2400" dirty="0">
                <a:latin typeface="CIDFont+F2"/>
              </a:rPr>
              <a:t>Per gli affidamenti diretti rimane dunque confermata l’applicazione della l. n. 120/2020:</a:t>
            </a:r>
          </a:p>
          <a:p>
            <a:pPr algn="just">
              <a:buFontTx/>
              <a:buChar char="-"/>
            </a:pPr>
            <a:r>
              <a:rPr lang="it-IT" sz="2400" dirty="0">
                <a:latin typeface="CIDFont+F2"/>
              </a:rPr>
              <a:t>È sempre possibile l’esecuzione anticipata (ma attenzione: «dopo» la verifica dei requisiti (art. 50, comma 6);</a:t>
            </a:r>
          </a:p>
          <a:p>
            <a:pPr algn="just">
              <a:buFontTx/>
              <a:buChar char="-"/>
            </a:pPr>
            <a:r>
              <a:rPr lang="it-IT" sz="2400" dirty="0">
                <a:latin typeface="CIDFont+F2"/>
              </a:rPr>
              <a:t>No garanzia provvisoria.</a:t>
            </a:r>
          </a:p>
          <a:p>
            <a:pPr algn="just">
              <a:buFontTx/>
              <a:buChar char="-"/>
            </a:pPr>
            <a:r>
              <a:rPr lang="it-IT" sz="2400" dirty="0">
                <a:latin typeface="CIDFont+F2"/>
              </a:rPr>
              <a:t>No programmazione.</a:t>
            </a:r>
          </a:p>
          <a:p>
            <a:pPr algn="just">
              <a:buFontTx/>
              <a:buChar char="-"/>
            </a:pPr>
            <a:r>
              <a:rPr lang="it-IT" sz="2400" dirty="0">
                <a:latin typeface="CIDFont+F2"/>
              </a:rPr>
              <a:t>No procedure ordinarie come alternativa.</a:t>
            </a:r>
          </a:p>
          <a:p>
            <a:pPr algn="just">
              <a:buFontTx/>
              <a:buChar char="-"/>
            </a:pPr>
            <a:r>
              <a:rPr lang="it-IT" sz="2400" dirty="0">
                <a:latin typeface="CIDFont+F2"/>
              </a:rPr>
              <a:t>La stipula del contratto avviene entro 30 giorni dall’aggiudicazione;</a:t>
            </a:r>
          </a:p>
          <a:p>
            <a:pPr algn="just">
              <a:buFontTx/>
              <a:buChar char="-"/>
            </a:pPr>
            <a:r>
              <a:rPr lang="it-IT" sz="2400" dirty="0">
                <a:latin typeface="CIDFont+F2"/>
              </a:rPr>
              <a:t>Non si applica lo stand-</a:t>
            </a:r>
            <a:r>
              <a:rPr lang="it-IT" sz="2400" dirty="0" err="1">
                <a:latin typeface="CIDFont+F2"/>
              </a:rPr>
              <a:t>still</a:t>
            </a:r>
            <a:r>
              <a:rPr lang="it-IT" sz="2400" dirty="0">
                <a:latin typeface="CIDFont+F2"/>
              </a:rPr>
              <a:t> </a:t>
            </a:r>
            <a:r>
              <a:rPr lang="it-IT" sz="2400" dirty="0" err="1">
                <a:latin typeface="CIDFont+F2"/>
              </a:rPr>
              <a:t>period</a:t>
            </a:r>
            <a:r>
              <a:rPr lang="it-IT" sz="2400" dirty="0">
                <a:latin typeface="CIDFont+F2"/>
              </a:rPr>
              <a:t> di 35 giorni </a:t>
            </a:r>
          </a:p>
          <a:p>
            <a:pPr marL="0" indent="0" algn="just">
              <a:buNone/>
            </a:pPr>
            <a:endParaRPr lang="it-IT" sz="1800" dirty="0">
              <a:solidFill>
                <a:schemeClr val="tx1"/>
              </a:solidFill>
              <a:latin typeface="CIDFont+F2"/>
            </a:endParaRPr>
          </a:p>
          <a:p>
            <a:pPr marL="0" indent="0" algn="just">
              <a:buNone/>
            </a:pPr>
            <a:endParaRPr lang="it-IT" sz="1800" dirty="0">
              <a:solidFill>
                <a:schemeClr val="tx1"/>
              </a:solidFill>
              <a:latin typeface="CIDFont+F2"/>
            </a:endParaRPr>
          </a:p>
        </p:txBody>
      </p:sp>
    </p:spTree>
    <p:extLst>
      <p:ext uri="{BB962C8B-B14F-4D97-AF65-F5344CB8AC3E}">
        <p14:creationId xmlns:p14="http://schemas.microsoft.com/office/powerpoint/2010/main" val="16108245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563B7FC-39EC-47D7-99BE-4F5558202526}"/>
              </a:ext>
            </a:extLst>
          </p:cNvPr>
          <p:cNvSpPr>
            <a:spLocks noGrp="1"/>
          </p:cNvSpPr>
          <p:nvPr>
            <p:ph sz="quarter" idx="13"/>
          </p:nvPr>
        </p:nvSpPr>
        <p:spPr>
          <a:xfrm>
            <a:off x="867266" y="838986"/>
            <a:ext cx="10511934" cy="4876014"/>
          </a:xfrm>
        </p:spPr>
        <p:txBody>
          <a:bodyPr>
            <a:normAutofit lnSpcReduction="10000"/>
          </a:bodyPr>
          <a:lstStyle/>
          <a:p>
            <a:pPr marL="0" indent="0">
              <a:buNone/>
            </a:pPr>
            <a:r>
              <a:rPr lang="it-IT" dirty="0">
                <a:solidFill>
                  <a:srgbClr val="FF0000"/>
                </a:solidFill>
              </a:rPr>
              <a:t>2 Affidamento diretto: svolgimento nel nuovo Codice dal 1.7.2023.</a:t>
            </a:r>
          </a:p>
          <a:p>
            <a:pPr marL="0" indent="0" algn="just">
              <a:buNone/>
            </a:pPr>
            <a:endParaRPr lang="it-IT" sz="1800" dirty="0">
              <a:solidFill>
                <a:srgbClr val="FF0000"/>
              </a:solidFill>
              <a:latin typeface="CIDFont+F2"/>
            </a:endParaRPr>
          </a:p>
          <a:p>
            <a:pPr marL="0" indent="0" algn="just">
              <a:buNone/>
            </a:pPr>
            <a:endParaRPr lang="it-IT" sz="1800" dirty="0">
              <a:solidFill>
                <a:srgbClr val="FF0000"/>
              </a:solidFill>
              <a:latin typeface="CIDFont+F2"/>
            </a:endParaRPr>
          </a:p>
          <a:p>
            <a:pPr marL="0" indent="0" algn="just">
              <a:buNone/>
            </a:pPr>
            <a:r>
              <a:rPr lang="it-IT" sz="2600" dirty="0">
                <a:solidFill>
                  <a:srgbClr val="FF0000"/>
                </a:solidFill>
                <a:latin typeface="CIDFont+F2"/>
              </a:rPr>
              <a:t>Novità.</a:t>
            </a:r>
          </a:p>
          <a:p>
            <a:pPr marL="0" indent="0" algn="just">
              <a:buNone/>
            </a:pPr>
            <a:endParaRPr lang="it-IT" sz="2600" b="1" dirty="0">
              <a:solidFill>
                <a:schemeClr val="tx1"/>
              </a:solidFill>
              <a:latin typeface="CIDFont+F2"/>
            </a:endParaRPr>
          </a:p>
          <a:p>
            <a:pPr marL="0" indent="0" algn="just">
              <a:buNone/>
            </a:pPr>
            <a:r>
              <a:rPr lang="it-IT" sz="2600" b="1" dirty="0">
                <a:solidFill>
                  <a:schemeClr val="tx1"/>
                </a:solidFill>
                <a:latin typeface="CIDFont+F2"/>
              </a:rPr>
              <a:t>Rotazione</a:t>
            </a:r>
            <a:r>
              <a:rPr lang="it-IT" sz="2600" dirty="0">
                <a:solidFill>
                  <a:schemeClr val="tx1"/>
                </a:solidFill>
                <a:latin typeface="CIDFont+F2"/>
              </a:rPr>
              <a:t>: non si applica la rotazione per affidamenti fino ad € 5.000; non si applica la rotazione per due affidamenti consecutivi.</a:t>
            </a:r>
          </a:p>
          <a:p>
            <a:pPr marL="0" indent="0" algn="just">
              <a:buNone/>
            </a:pPr>
            <a:endParaRPr lang="it-IT" sz="2600" b="1" dirty="0">
              <a:solidFill>
                <a:schemeClr val="tx1"/>
              </a:solidFill>
              <a:latin typeface="CIDFont+F2"/>
            </a:endParaRPr>
          </a:p>
          <a:p>
            <a:pPr marL="0" indent="0" algn="just">
              <a:buNone/>
            </a:pPr>
            <a:r>
              <a:rPr lang="it-IT" sz="2600" b="1" dirty="0">
                <a:solidFill>
                  <a:schemeClr val="tx1"/>
                </a:solidFill>
                <a:latin typeface="CIDFont+F2"/>
              </a:rPr>
              <a:t>Verifica dei requisiti</a:t>
            </a:r>
            <a:r>
              <a:rPr lang="it-IT" sz="2600" dirty="0">
                <a:solidFill>
                  <a:schemeClr val="tx1"/>
                </a:solidFill>
                <a:latin typeface="CIDFont+F2"/>
              </a:rPr>
              <a:t>: mediante autodichiarazione fino ad € 40.000, con possibilità di successiva verifica a campione. Se la verifica è negativa, si deve risolvere il contratto pagando all’appaltatore le prestazioni eseguite. Per affidamenti oltre € 40.000 si applicano le verifiche ordinarie mediante FVOE.</a:t>
            </a:r>
          </a:p>
          <a:p>
            <a:pPr marL="0" indent="0" algn="just">
              <a:buNone/>
            </a:pPr>
            <a:endParaRPr lang="it-IT" sz="1800" dirty="0">
              <a:solidFill>
                <a:schemeClr val="tx1"/>
              </a:solidFill>
              <a:latin typeface="CIDFont+F2"/>
            </a:endParaRPr>
          </a:p>
          <a:p>
            <a:pPr marL="0" indent="0" algn="just">
              <a:buNone/>
            </a:pPr>
            <a:endParaRPr lang="it-IT" sz="1800" dirty="0">
              <a:solidFill>
                <a:schemeClr val="tx1"/>
              </a:solidFill>
              <a:latin typeface="CIDFont+F2"/>
            </a:endParaRPr>
          </a:p>
        </p:txBody>
      </p:sp>
    </p:spTree>
    <p:extLst>
      <p:ext uri="{BB962C8B-B14F-4D97-AF65-F5344CB8AC3E}">
        <p14:creationId xmlns:p14="http://schemas.microsoft.com/office/powerpoint/2010/main" val="7897132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contenuto 2">
            <a:extLst>
              <a:ext uri="{FF2B5EF4-FFF2-40B4-BE49-F238E27FC236}">
                <a16:creationId xmlns:a16="http://schemas.microsoft.com/office/drawing/2014/main" id="{0EE573E2-B44D-B4AC-C1BF-A30AF0CC2EE6}"/>
              </a:ext>
            </a:extLst>
          </p:cNvPr>
          <p:cNvSpPr txBox="1">
            <a:spLocks/>
          </p:cNvSpPr>
          <p:nvPr/>
        </p:nvSpPr>
        <p:spPr>
          <a:xfrm>
            <a:off x="875728" y="897299"/>
            <a:ext cx="9433249" cy="452420"/>
          </a:xfrm>
          <a:prstGeom prst="rect">
            <a:avLst/>
          </a:prstGeom>
        </p:spPr>
        <p:txBody>
          <a:bodyPr>
            <a:normAutofit fontScale="700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just">
              <a:buFont typeface="Arial"/>
              <a:buNone/>
            </a:pPr>
            <a:r>
              <a:rPr lang="it-IT" sz="2800" b="1" dirty="0">
                <a:solidFill>
                  <a:srgbClr val="FF0000"/>
                </a:solidFill>
                <a:sym typeface="+mn-ea"/>
              </a:rPr>
              <a:t>2 La qualificazione delle stazioni appaltanti nel nuovo Codice (artt. 62-63, </a:t>
            </a:r>
            <a:r>
              <a:rPr lang="it-IT" sz="2800" b="1" dirty="0" err="1">
                <a:solidFill>
                  <a:srgbClr val="FF0000"/>
                </a:solidFill>
                <a:sym typeface="+mn-ea"/>
              </a:rPr>
              <a:t>All</a:t>
            </a:r>
            <a:r>
              <a:rPr lang="it-IT" sz="2800" b="1" dirty="0">
                <a:solidFill>
                  <a:srgbClr val="FF0000"/>
                </a:solidFill>
                <a:sym typeface="+mn-ea"/>
              </a:rPr>
              <a:t>. II.4).</a:t>
            </a:r>
            <a:endParaRPr lang="it-IT" sz="2800" dirty="0">
              <a:solidFill>
                <a:srgbClr val="FF0000"/>
              </a:solidFill>
              <a:sym typeface="+mn-ea"/>
            </a:endParaRPr>
          </a:p>
          <a:p>
            <a:pPr marL="0" indent="0" algn="just">
              <a:buFont typeface="Arial"/>
              <a:buNone/>
            </a:pPr>
            <a:endParaRPr lang="it-IT" sz="2800" b="1" dirty="0">
              <a:sym typeface="+mn-ea"/>
            </a:endParaRPr>
          </a:p>
        </p:txBody>
      </p:sp>
      <p:pic>
        <p:nvPicPr>
          <p:cNvPr id="9" name="Immagine 8">
            <a:extLst>
              <a:ext uri="{FF2B5EF4-FFF2-40B4-BE49-F238E27FC236}">
                <a16:creationId xmlns:a16="http://schemas.microsoft.com/office/drawing/2014/main" id="{DD3A3EC3-1584-0C6E-B58B-9693D7FD876C}"/>
              </a:ext>
            </a:extLst>
          </p:cNvPr>
          <p:cNvPicPr>
            <a:picLocks noChangeAspect="1"/>
          </p:cNvPicPr>
          <p:nvPr/>
        </p:nvPicPr>
        <p:blipFill>
          <a:blip r:embed="rId2"/>
          <a:stretch>
            <a:fillRect/>
          </a:stretch>
        </p:blipFill>
        <p:spPr>
          <a:xfrm>
            <a:off x="857692" y="1413474"/>
            <a:ext cx="10356648" cy="3840013"/>
          </a:xfrm>
          <a:prstGeom prst="rect">
            <a:avLst/>
          </a:prstGeom>
        </p:spPr>
      </p:pic>
    </p:spTree>
    <p:extLst>
      <p:ext uri="{BB962C8B-B14F-4D97-AF65-F5344CB8AC3E}">
        <p14:creationId xmlns:p14="http://schemas.microsoft.com/office/powerpoint/2010/main" val="1830806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Immagine 5">
            <a:extLst>
              <a:ext uri="{FF2B5EF4-FFF2-40B4-BE49-F238E27FC236}">
                <a16:creationId xmlns:a16="http://schemas.microsoft.com/office/drawing/2014/main" id="{5925595C-B3A7-0BB5-5E4A-A2F5993C09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4786" y="5928472"/>
            <a:ext cx="4935690" cy="929528"/>
          </a:xfrm>
          <a:prstGeom prst="rect">
            <a:avLst/>
          </a:prstGeom>
        </p:spPr>
      </p:pic>
      <p:sp>
        <p:nvSpPr>
          <p:cNvPr id="4" name="CasellaDiTesto 3">
            <a:extLst>
              <a:ext uri="{FF2B5EF4-FFF2-40B4-BE49-F238E27FC236}">
                <a16:creationId xmlns:a16="http://schemas.microsoft.com/office/drawing/2014/main" id="{7571C323-66D7-B921-730F-21667D255F66}"/>
              </a:ext>
            </a:extLst>
          </p:cNvPr>
          <p:cNvSpPr txBox="1"/>
          <p:nvPr/>
        </p:nvSpPr>
        <p:spPr>
          <a:xfrm>
            <a:off x="376463" y="1130257"/>
            <a:ext cx="10482037"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2200" b="1" dirty="0"/>
              <a:t>La Relazione illustrativa all’art. 55 del CTS chiarisce da subito che:</a:t>
            </a:r>
            <a:endParaRPr lang="it-IT" sz="2200" dirty="0"/>
          </a:p>
          <a:p>
            <a:pPr algn="l"/>
            <a:endParaRPr lang="it-IT" sz="2200" dirty="0"/>
          </a:p>
          <a:p>
            <a:pPr algn="just"/>
            <a:r>
              <a:rPr lang="it-IT" sz="2400" dirty="0"/>
              <a:t>Nell’intenzione del legislatore la coprogettazione è vista “</a:t>
            </a:r>
            <a:r>
              <a:rPr lang="it-IT" sz="2400" i="1" dirty="0"/>
              <a:t>come il processo attraverso il quale la pubblica amministrazione definisce ed eventualmente realizza specifici progetti di servizio o di intervento finalizzati a soddisfare (bisogni) individuati anche all’esito della precedente fase di programmazione»</a:t>
            </a:r>
            <a:r>
              <a:rPr lang="it-IT" sz="2400" dirty="0"/>
              <a:t>.</a:t>
            </a:r>
          </a:p>
          <a:p>
            <a:pPr algn="just"/>
            <a:endParaRPr lang="it-IT" sz="2400" dirty="0"/>
          </a:p>
          <a:p>
            <a:pPr algn="just"/>
            <a:r>
              <a:rPr lang="it-IT" sz="2400" b="1" dirty="0"/>
              <a:t>La co-progettazione viene individuata dal legislatore come strumento ordinario di esercizio dell’azione amministrativa</a:t>
            </a:r>
            <a:r>
              <a:rPr lang="it-IT" sz="2400" dirty="0"/>
              <a:t>, </a:t>
            </a:r>
            <a:r>
              <a:rPr lang="it-IT" sz="2400" dirty="0">
                <a:solidFill>
                  <a:srgbClr val="FF0000"/>
                </a:solidFill>
              </a:rPr>
              <a:t>non più limitato ad interventi innovativi e sperimentali</a:t>
            </a:r>
            <a:r>
              <a:rPr lang="it-IT" sz="2400" dirty="0"/>
              <a:t>, attraverso il quale si realizzano forme di collaborazione pubblico/privato.</a:t>
            </a:r>
            <a:endParaRPr lang="it-IT" sz="2200" dirty="0"/>
          </a:p>
        </p:txBody>
      </p:sp>
    </p:spTree>
    <p:extLst>
      <p:ext uri="{BB962C8B-B14F-4D97-AF65-F5344CB8AC3E}">
        <p14:creationId xmlns:p14="http://schemas.microsoft.com/office/powerpoint/2010/main" val="340932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a:extLst>
              <a:ext uri="{FF2B5EF4-FFF2-40B4-BE49-F238E27FC236}">
                <a16:creationId xmlns:a16="http://schemas.microsoft.com/office/drawing/2014/main" id="{62800D6B-6D0D-8981-51E6-03A23FEED210}"/>
              </a:ext>
            </a:extLst>
          </p:cNvPr>
          <p:cNvSpPr txBox="1">
            <a:spLocks/>
          </p:cNvSpPr>
          <p:nvPr/>
        </p:nvSpPr>
        <p:spPr>
          <a:xfrm>
            <a:off x="953365" y="884538"/>
            <a:ext cx="9433249" cy="4935893"/>
          </a:xfrm>
          <a:prstGeom prst="rect">
            <a:avLst/>
          </a:prstGeom>
        </p:spPr>
        <p:txBody>
          <a:bodyPr>
            <a:normAutofit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just">
              <a:buFont typeface="Arial"/>
              <a:buNone/>
            </a:pPr>
            <a:r>
              <a:rPr lang="it-IT" sz="2800" b="1" dirty="0">
                <a:solidFill>
                  <a:srgbClr val="FF0000"/>
                </a:solidFill>
                <a:sym typeface="+mn-ea"/>
              </a:rPr>
              <a:t>2 La qualificazione delle stazioni appaltanti (artt. 62-63, </a:t>
            </a:r>
            <a:r>
              <a:rPr lang="it-IT" sz="2800" b="1" dirty="0" err="1">
                <a:solidFill>
                  <a:srgbClr val="FF0000"/>
                </a:solidFill>
                <a:sym typeface="+mn-ea"/>
              </a:rPr>
              <a:t>All</a:t>
            </a:r>
            <a:r>
              <a:rPr lang="it-IT" sz="2800" b="1" dirty="0">
                <a:solidFill>
                  <a:srgbClr val="FF0000"/>
                </a:solidFill>
                <a:sym typeface="+mn-ea"/>
              </a:rPr>
              <a:t>. II.4).</a:t>
            </a:r>
            <a:endParaRPr lang="it-IT" sz="2800" dirty="0">
              <a:solidFill>
                <a:srgbClr val="FF0000"/>
              </a:solidFill>
              <a:sym typeface="+mn-ea"/>
            </a:endParaRPr>
          </a:p>
          <a:p>
            <a:pPr marL="0" indent="0" algn="just">
              <a:buFont typeface="Arial"/>
              <a:buNone/>
            </a:pPr>
            <a:r>
              <a:rPr lang="it-IT" dirty="0">
                <a:sym typeface="+mn-ea"/>
              </a:rPr>
              <a:t>In sintesi:</a:t>
            </a:r>
          </a:p>
          <a:p>
            <a:pPr marL="0" indent="0" algn="just">
              <a:buFont typeface="Arial"/>
              <a:buNone/>
            </a:pPr>
            <a:r>
              <a:rPr lang="it-IT" b="1" dirty="0">
                <a:sym typeface="+mn-ea"/>
              </a:rPr>
              <a:t>A) Acquisizione autonoma:</a:t>
            </a:r>
            <a:r>
              <a:rPr lang="it-IT" dirty="0">
                <a:sym typeface="+mn-ea"/>
              </a:rPr>
              <a:t> affidamenti diretti fino a 140k servizi e forniture, lavori fino a 500k.</a:t>
            </a:r>
          </a:p>
          <a:p>
            <a:pPr marL="0" indent="0" algn="just">
              <a:buFont typeface="Arial"/>
              <a:buNone/>
            </a:pPr>
            <a:r>
              <a:rPr lang="it-IT" b="1" dirty="0">
                <a:sym typeface="+mn-ea"/>
              </a:rPr>
              <a:t>B) Sopra tali soglie:</a:t>
            </a:r>
          </a:p>
          <a:p>
            <a:pPr marL="0" indent="0" algn="just">
              <a:buFont typeface="Arial"/>
              <a:buNone/>
            </a:pPr>
            <a:r>
              <a:rPr lang="it-IT" b="1" dirty="0">
                <a:sym typeface="+mn-ea"/>
              </a:rPr>
              <a:t>B1) Stazione appaltante qualificata (</a:t>
            </a:r>
            <a:r>
              <a:rPr lang="it-IT" b="1" dirty="0" err="1">
                <a:sym typeface="+mn-ea"/>
              </a:rPr>
              <a:t>All</a:t>
            </a:r>
            <a:r>
              <a:rPr lang="it-IT" b="1" dirty="0">
                <a:sym typeface="+mn-ea"/>
              </a:rPr>
              <a:t>. II.4)</a:t>
            </a:r>
          </a:p>
          <a:p>
            <a:pPr marL="0" indent="0" algn="just">
              <a:buFont typeface="Arial"/>
              <a:buNone/>
            </a:pPr>
            <a:r>
              <a:rPr lang="it-IT" b="1" dirty="0">
                <a:sym typeface="+mn-ea"/>
              </a:rPr>
              <a:t>Acquisizione diretta: </a:t>
            </a:r>
            <a:r>
              <a:rPr lang="it-IT" dirty="0">
                <a:sym typeface="+mn-ea"/>
              </a:rPr>
              <a:t>è necessaria la qualificazione in fasce di importo</a:t>
            </a:r>
            <a:endParaRPr lang="it-IT" b="1" dirty="0">
              <a:sym typeface="+mn-ea"/>
            </a:endParaRPr>
          </a:p>
          <a:p>
            <a:pPr marL="0" indent="0" algn="just">
              <a:buFont typeface="Arial"/>
              <a:buNone/>
            </a:pPr>
            <a:r>
              <a:rPr lang="it-IT" b="1" dirty="0">
                <a:sym typeface="+mn-ea"/>
              </a:rPr>
              <a:t>Acquisizione indiretta:</a:t>
            </a:r>
            <a:r>
              <a:rPr lang="it-IT" dirty="0">
                <a:sym typeface="+mn-ea"/>
              </a:rPr>
              <a:t> possono rivolgersi a centrali di committenza; possibilità di acquisti congiunti; utilizzo autonomo strumenti di negoziazione.</a:t>
            </a:r>
            <a:endParaRPr lang="it-IT" sz="2800" b="1" dirty="0">
              <a:sym typeface="+mn-ea"/>
            </a:endParaRPr>
          </a:p>
        </p:txBody>
      </p:sp>
    </p:spTree>
    <p:extLst>
      <p:ext uri="{BB962C8B-B14F-4D97-AF65-F5344CB8AC3E}">
        <p14:creationId xmlns:p14="http://schemas.microsoft.com/office/powerpoint/2010/main" val="4185428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a:extLst>
              <a:ext uri="{FF2B5EF4-FFF2-40B4-BE49-F238E27FC236}">
                <a16:creationId xmlns:a16="http://schemas.microsoft.com/office/drawing/2014/main" id="{E36380F0-6346-70ED-BDC3-3721441B9591}"/>
              </a:ext>
            </a:extLst>
          </p:cNvPr>
          <p:cNvSpPr txBox="1">
            <a:spLocks/>
          </p:cNvSpPr>
          <p:nvPr/>
        </p:nvSpPr>
        <p:spPr>
          <a:xfrm>
            <a:off x="973496" y="961053"/>
            <a:ext cx="9433249" cy="4935893"/>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just">
              <a:buFont typeface="Arial"/>
              <a:buNone/>
            </a:pPr>
            <a:r>
              <a:rPr lang="it-IT" sz="2800" b="1" dirty="0">
                <a:solidFill>
                  <a:srgbClr val="FF0000"/>
                </a:solidFill>
                <a:sym typeface="+mn-ea"/>
              </a:rPr>
              <a:t>2 La qualificazione delle stazioni appaltanti (artt. 62-63, </a:t>
            </a:r>
            <a:r>
              <a:rPr lang="it-IT" sz="2800" b="1" dirty="0" err="1">
                <a:solidFill>
                  <a:srgbClr val="FF0000"/>
                </a:solidFill>
                <a:sym typeface="+mn-ea"/>
              </a:rPr>
              <a:t>All</a:t>
            </a:r>
            <a:r>
              <a:rPr lang="it-IT" sz="2800" b="1" dirty="0">
                <a:solidFill>
                  <a:srgbClr val="FF0000"/>
                </a:solidFill>
                <a:sym typeface="+mn-ea"/>
              </a:rPr>
              <a:t>. II.4).</a:t>
            </a:r>
            <a:endParaRPr lang="it-IT" sz="2800" dirty="0">
              <a:solidFill>
                <a:srgbClr val="FF0000"/>
              </a:solidFill>
              <a:sym typeface="+mn-ea"/>
            </a:endParaRPr>
          </a:p>
          <a:p>
            <a:pPr marL="0" indent="0" algn="just">
              <a:buFont typeface="Arial"/>
              <a:buNone/>
            </a:pPr>
            <a:r>
              <a:rPr lang="it-IT" b="1" dirty="0">
                <a:sym typeface="+mn-ea"/>
              </a:rPr>
              <a:t>B2) Stazione appaltante non qualificata.</a:t>
            </a:r>
          </a:p>
          <a:p>
            <a:pPr marL="0" indent="0" algn="just">
              <a:buFont typeface="Arial"/>
              <a:buNone/>
            </a:pPr>
            <a:r>
              <a:rPr lang="it-IT" b="1" dirty="0">
                <a:sym typeface="+mn-ea"/>
              </a:rPr>
              <a:t>Acquisizione diretta: </a:t>
            </a:r>
            <a:r>
              <a:rPr lang="it-IT" dirty="0">
                <a:sym typeface="+mn-ea"/>
              </a:rPr>
              <a:t>solo per soglie di affidamento indiretto</a:t>
            </a:r>
            <a:endParaRPr lang="it-IT" b="1" dirty="0">
              <a:sym typeface="+mn-ea"/>
            </a:endParaRPr>
          </a:p>
          <a:p>
            <a:pPr marL="0" indent="0" algn="just">
              <a:buFont typeface="Arial"/>
              <a:buNone/>
            </a:pPr>
            <a:r>
              <a:rPr lang="it-IT" b="1" dirty="0">
                <a:sym typeface="+mn-ea"/>
              </a:rPr>
              <a:t>Acquisizione indiretta:</a:t>
            </a:r>
            <a:r>
              <a:rPr lang="it-IT" dirty="0">
                <a:sym typeface="+mn-ea"/>
              </a:rPr>
              <a:t> devono rivolgersi a centrali di committenza. </a:t>
            </a:r>
          </a:p>
          <a:p>
            <a:pPr marL="0" indent="0" algn="just">
              <a:buFont typeface="Arial"/>
              <a:buNone/>
            </a:pPr>
            <a:endParaRPr lang="it-IT" sz="2800" b="1" dirty="0">
              <a:sym typeface="+mn-ea"/>
            </a:endParaRPr>
          </a:p>
        </p:txBody>
      </p:sp>
    </p:spTree>
    <p:extLst>
      <p:ext uri="{BB962C8B-B14F-4D97-AF65-F5344CB8AC3E}">
        <p14:creationId xmlns:p14="http://schemas.microsoft.com/office/powerpoint/2010/main" val="9559915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B4A1437-98FF-441D-9ABA-28CD5AF7E593}"/>
              </a:ext>
            </a:extLst>
          </p:cNvPr>
          <p:cNvSpPr>
            <a:spLocks noGrp="1"/>
          </p:cNvSpPr>
          <p:nvPr>
            <p:ph type="title"/>
          </p:nvPr>
        </p:nvSpPr>
        <p:spPr>
          <a:xfrm>
            <a:off x="812800" y="571500"/>
            <a:ext cx="10566400" cy="1143000"/>
          </a:xfrm>
        </p:spPr>
        <p:txBody>
          <a:bodyPr/>
          <a:lstStyle/>
          <a:p>
            <a:r>
              <a:rPr lang="it-IT" dirty="0">
                <a:solidFill>
                  <a:srgbClr val="FF0000"/>
                </a:solidFill>
              </a:rPr>
              <a:t>2 Termini</a:t>
            </a:r>
          </a:p>
        </p:txBody>
      </p:sp>
      <p:sp>
        <p:nvSpPr>
          <p:cNvPr id="3" name="Segnaposto contenuto 2">
            <a:extLst>
              <a:ext uri="{FF2B5EF4-FFF2-40B4-BE49-F238E27FC236}">
                <a16:creationId xmlns:a16="http://schemas.microsoft.com/office/drawing/2014/main" id="{A939B343-F2E3-49CD-B053-BE82A577926A}"/>
              </a:ext>
            </a:extLst>
          </p:cNvPr>
          <p:cNvSpPr>
            <a:spLocks noGrp="1"/>
          </p:cNvSpPr>
          <p:nvPr>
            <p:ph sz="quarter" idx="13"/>
          </p:nvPr>
        </p:nvSpPr>
        <p:spPr/>
        <p:txBody>
          <a:bodyPr/>
          <a:lstStyle/>
          <a:p>
            <a:pPr algn="just"/>
            <a:r>
              <a:rPr lang="it-IT" dirty="0"/>
              <a:t>l’aggiudicazione o l’individuazione definitiva del contraente deve avvenire entro il termine di:</a:t>
            </a:r>
          </a:p>
          <a:p>
            <a:pPr marL="0" indent="0">
              <a:buNone/>
            </a:pPr>
            <a:r>
              <a:rPr lang="it-IT" dirty="0"/>
              <a:t>- </a:t>
            </a:r>
            <a:r>
              <a:rPr lang="it-IT" dirty="0">
                <a:solidFill>
                  <a:srgbClr val="FF0000"/>
                </a:solidFill>
              </a:rPr>
              <a:t>2 mesi </a:t>
            </a:r>
            <a:r>
              <a:rPr lang="it-IT" dirty="0"/>
              <a:t>(affidamento diretto sottosoglia 0-140-150k)</a:t>
            </a:r>
          </a:p>
          <a:p>
            <a:pPr marL="0" indent="0">
              <a:buNone/>
            </a:pPr>
            <a:r>
              <a:rPr lang="it-IT" dirty="0"/>
              <a:t>- </a:t>
            </a:r>
            <a:r>
              <a:rPr lang="it-IT" dirty="0">
                <a:solidFill>
                  <a:srgbClr val="FF0000"/>
                </a:solidFill>
              </a:rPr>
              <a:t>4 mesi </a:t>
            </a:r>
            <a:r>
              <a:rPr lang="it-IT" dirty="0"/>
              <a:t>(procedura negoziata 140-150k – soglie lavori e servizi)</a:t>
            </a:r>
          </a:p>
          <a:p>
            <a:pPr>
              <a:buFontTx/>
              <a:buChar char="-"/>
            </a:pPr>
            <a:r>
              <a:rPr lang="it-IT" dirty="0">
                <a:solidFill>
                  <a:srgbClr val="FF0000"/>
                </a:solidFill>
              </a:rPr>
              <a:t>6 mesi </a:t>
            </a:r>
            <a:r>
              <a:rPr lang="it-IT" dirty="0"/>
              <a:t>per gli affidamenti soprasoglia.</a:t>
            </a:r>
          </a:p>
          <a:p>
            <a:pPr marL="0" indent="0">
              <a:buNone/>
            </a:pPr>
            <a:endParaRPr lang="it-IT" dirty="0"/>
          </a:p>
          <a:p>
            <a:pPr algn="just"/>
            <a:r>
              <a:rPr lang="it-IT" dirty="0"/>
              <a:t>Tali termini decorrono dalla “</a:t>
            </a:r>
            <a:r>
              <a:rPr lang="it-IT" i="1" dirty="0"/>
              <a:t>data di adozione dell’atto di avvio del procedimento</a:t>
            </a:r>
            <a:r>
              <a:rPr lang="it-IT" dirty="0"/>
              <a:t>”.</a:t>
            </a:r>
          </a:p>
        </p:txBody>
      </p:sp>
    </p:spTree>
    <p:extLst>
      <p:ext uri="{BB962C8B-B14F-4D97-AF65-F5344CB8AC3E}">
        <p14:creationId xmlns:p14="http://schemas.microsoft.com/office/powerpoint/2010/main" val="13426151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00F088-39A8-4DE1-9501-471DED991467}"/>
              </a:ext>
            </a:extLst>
          </p:cNvPr>
          <p:cNvSpPr>
            <a:spLocks noGrp="1"/>
          </p:cNvSpPr>
          <p:nvPr>
            <p:ph type="title"/>
          </p:nvPr>
        </p:nvSpPr>
        <p:spPr>
          <a:xfrm>
            <a:off x="1148901" y="1050626"/>
            <a:ext cx="9601196" cy="229151"/>
          </a:xfrm>
        </p:spPr>
        <p:txBody>
          <a:bodyPr>
            <a:normAutofit fontScale="90000"/>
          </a:bodyPr>
          <a:lstStyle/>
          <a:p>
            <a:r>
              <a:rPr lang="it-IT" b="1" dirty="0">
                <a:solidFill>
                  <a:srgbClr val="FF0000"/>
                </a:solidFill>
              </a:rPr>
              <a:t>2 L’esecuzione del contratto: cenni.</a:t>
            </a:r>
            <a:endParaRPr lang="it-IT" dirty="0"/>
          </a:p>
        </p:txBody>
      </p:sp>
      <p:sp>
        <p:nvSpPr>
          <p:cNvPr id="3" name="Rettangolo 2">
            <a:extLst>
              <a:ext uri="{FF2B5EF4-FFF2-40B4-BE49-F238E27FC236}">
                <a16:creationId xmlns:a16="http://schemas.microsoft.com/office/drawing/2014/main" id="{3519B42E-2803-4F28-95B8-90A0C96B6F97}"/>
              </a:ext>
            </a:extLst>
          </p:cNvPr>
          <p:cNvSpPr/>
          <p:nvPr/>
        </p:nvSpPr>
        <p:spPr>
          <a:xfrm>
            <a:off x="752515" y="1399833"/>
            <a:ext cx="10393969" cy="5062924"/>
          </a:xfrm>
          <a:prstGeom prst="rect">
            <a:avLst/>
          </a:prstGeom>
        </p:spPr>
        <p:txBody>
          <a:bodyPr wrap="square">
            <a:spAutoFit/>
          </a:bodyPr>
          <a:lstStyle/>
          <a:p>
            <a:pPr algn="just"/>
            <a:r>
              <a:rPr lang="it-IT" sz="1700" b="1" dirty="0"/>
              <a:t>Codice 2016.</a:t>
            </a:r>
          </a:p>
          <a:p>
            <a:pPr algn="just"/>
            <a:r>
              <a:rPr lang="it-IT" sz="1700" dirty="0"/>
              <a:t>Figura centrale per la stazione appaltante è il </a:t>
            </a:r>
            <a:r>
              <a:rPr lang="it-IT" sz="1700" dirty="0">
                <a:solidFill>
                  <a:srgbClr val="FF0000"/>
                </a:solidFill>
              </a:rPr>
              <a:t>Responsabile dell’esecuzione</a:t>
            </a:r>
            <a:r>
              <a:rPr lang="it-IT" sz="1700" dirty="0"/>
              <a:t>.</a:t>
            </a:r>
          </a:p>
          <a:p>
            <a:pPr algn="just"/>
            <a:endParaRPr lang="it-IT" sz="1700" dirty="0"/>
          </a:p>
          <a:p>
            <a:pPr algn="just"/>
            <a:r>
              <a:rPr lang="it-IT" sz="1700" dirty="0">
                <a:solidFill>
                  <a:srgbClr val="FF0000"/>
                </a:solidFill>
              </a:rPr>
              <a:t>Negli appalti di servizi e forniture sottosoglia, di norma, coincide con il RUP</a:t>
            </a:r>
            <a:r>
              <a:rPr lang="it-IT" sz="1700" dirty="0"/>
              <a:t>:</a:t>
            </a:r>
          </a:p>
          <a:p>
            <a:pPr algn="just">
              <a:buFontTx/>
              <a:buChar char="-"/>
            </a:pPr>
            <a:r>
              <a:rPr lang="it-IT" sz="1700" dirty="0"/>
              <a:t>Tenuta della contabilità del contratto (controllo della spesa);</a:t>
            </a:r>
          </a:p>
          <a:p>
            <a:pPr algn="just">
              <a:buFontTx/>
              <a:buChar char="-"/>
            </a:pPr>
            <a:r>
              <a:rPr lang="it-IT" sz="1700" dirty="0"/>
              <a:t>Dà avvio all’esecuzione del contratto, fornendo all’appaltatore le istruzioni necessarie;</a:t>
            </a:r>
          </a:p>
          <a:p>
            <a:pPr algn="just">
              <a:buFontTx/>
              <a:buChar char="-"/>
            </a:pPr>
            <a:r>
              <a:rPr lang="it-IT" sz="1700" dirty="0"/>
              <a:t>Verifica la regolare esecuzione del contratto;</a:t>
            </a:r>
          </a:p>
          <a:p>
            <a:pPr algn="just"/>
            <a:r>
              <a:rPr lang="it-IT" sz="1700" dirty="0"/>
              <a:t>a) verifica la presenza sul luogo dell’esecuzione del contratto delle imprese subappaltatrici autorizzate, nonché dei subcontraenti che non sono subappaltatori ai sensi dell’articolo 105, comma 3, del Codice;</a:t>
            </a:r>
          </a:p>
          <a:p>
            <a:pPr algn="just"/>
            <a:r>
              <a:rPr lang="it-IT" sz="1700" dirty="0"/>
              <a:t>b) controlla che i subappaltatori e i subcontraenti svolgano effettivamente la parte di prestazioni ad essi affidate, nel rispetto della normativa vigente e del contratto stipulato;</a:t>
            </a:r>
          </a:p>
          <a:p>
            <a:pPr algn="just"/>
            <a:r>
              <a:rPr lang="it-IT" sz="1700" dirty="0"/>
              <a:t>c) registra le contestazioni dell’esecutore sulla regolarità delle prestazioni eseguite dal subappaltatore e, ai fini della sospensione dei pagamenti all’esecutore, determina la misura della quota corrispondente alla prestazione oggetto di contestazione;</a:t>
            </a:r>
          </a:p>
          <a:p>
            <a:pPr algn="just"/>
            <a:r>
              <a:rPr lang="it-IT" sz="1700" dirty="0"/>
              <a:t>d) provvede alla segnalazione al RUP dell’inosservanza, da parte dell’esecutore, delle disposizioni di cui all’articolo 105 del Codice;</a:t>
            </a:r>
          </a:p>
          <a:p>
            <a:pPr algn="just"/>
            <a:r>
              <a:rPr lang="it-IT" sz="1700" dirty="0"/>
              <a:t>e) verifica la «effettività» dell’avvalimento ex art. 89, comma 9, del Codice;</a:t>
            </a:r>
          </a:p>
          <a:p>
            <a:pPr algn="just"/>
            <a:r>
              <a:rPr lang="it-IT" sz="1700" dirty="0"/>
              <a:t>f) si occupa dell’applicazione di penali, variazioni soggettive dell’appaltatore, emissione di certificati di esecuzione.</a:t>
            </a:r>
          </a:p>
        </p:txBody>
      </p:sp>
    </p:spTree>
    <p:extLst>
      <p:ext uri="{BB962C8B-B14F-4D97-AF65-F5344CB8AC3E}">
        <p14:creationId xmlns:p14="http://schemas.microsoft.com/office/powerpoint/2010/main" val="7796602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DE2E8B-5FAD-4CB7-A7B1-28C53EEFF6E7}"/>
              </a:ext>
            </a:extLst>
          </p:cNvPr>
          <p:cNvSpPr>
            <a:spLocks noGrp="1"/>
          </p:cNvSpPr>
          <p:nvPr>
            <p:ph type="title"/>
          </p:nvPr>
        </p:nvSpPr>
        <p:spPr>
          <a:xfrm>
            <a:off x="812800" y="657410"/>
            <a:ext cx="10566400" cy="1143000"/>
          </a:xfrm>
        </p:spPr>
        <p:txBody>
          <a:bodyPr>
            <a:normAutofit/>
          </a:bodyPr>
          <a:lstStyle/>
          <a:p>
            <a:pPr algn="just"/>
            <a:r>
              <a:rPr lang="it-IT" sz="3200" dirty="0">
                <a:solidFill>
                  <a:srgbClr val="FF0000"/>
                </a:solidFill>
                <a:sym typeface="+mn-ea"/>
              </a:rPr>
              <a:t>2 – I controlli sugli affidamenti nel Codice 2016: cenni.</a:t>
            </a:r>
          </a:p>
        </p:txBody>
      </p:sp>
      <p:sp>
        <p:nvSpPr>
          <p:cNvPr id="3" name="Segnaposto contenuto 2">
            <a:extLst>
              <a:ext uri="{FF2B5EF4-FFF2-40B4-BE49-F238E27FC236}">
                <a16:creationId xmlns:a16="http://schemas.microsoft.com/office/drawing/2014/main" id="{E8A0B203-04C6-4247-B2E6-8FD7C9F0FC1E}"/>
              </a:ext>
            </a:extLst>
          </p:cNvPr>
          <p:cNvSpPr>
            <a:spLocks noGrp="1"/>
          </p:cNvSpPr>
          <p:nvPr>
            <p:ph sz="quarter" idx="13"/>
          </p:nvPr>
        </p:nvSpPr>
        <p:spPr>
          <a:xfrm>
            <a:off x="812800" y="1940442"/>
            <a:ext cx="10566400" cy="4114800"/>
          </a:xfrm>
        </p:spPr>
        <p:txBody>
          <a:bodyPr>
            <a:normAutofit/>
          </a:bodyPr>
          <a:lstStyle/>
          <a:p>
            <a:pPr marL="0" indent="0" algn="just">
              <a:buNone/>
            </a:pPr>
            <a:r>
              <a:rPr lang="it-IT" dirty="0"/>
              <a:t>Le modalità di verifica dei requisiti sull’aggiudicatario si distinguono a seconda dell’importo dell’affidamento.</a:t>
            </a:r>
          </a:p>
          <a:p>
            <a:pPr marL="0" indent="0" algn="just">
              <a:buNone/>
            </a:pPr>
            <a:r>
              <a:rPr lang="it-IT" dirty="0">
                <a:solidFill>
                  <a:srgbClr val="FF0000"/>
                </a:solidFill>
              </a:rPr>
              <a:t>Affidamenti diretti fino ad € 40.000,00: Linee Guida </a:t>
            </a:r>
            <a:r>
              <a:rPr lang="it-IT" dirty="0" err="1">
                <a:solidFill>
                  <a:srgbClr val="FF0000"/>
                </a:solidFill>
              </a:rPr>
              <a:t>Anac</a:t>
            </a:r>
            <a:r>
              <a:rPr lang="it-IT" dirty="0">
                <a:solidFill>
                  <a:srgbClr val="FF0000"/>
                </a:solidFill>
              </a:rPr>
              <a:t> n. 4</a:t>
            </a:r>
          </a:p>
          <a:p>
            <a:pPr marL="0" indent="0" algn="just">
              <a:buNone/>
            </a:pPr>
            <a:r>
              <a:rPr lang="it-IT" dirty="0">
                <a:solidFill>
                  <a:srgbClr val="FF0000"/>
                </a:solidFill>
              </a:rPr>
              <a:t>Affidamenti &gt; € 40.000,00: modalità «ordinarie».</a:t>
            </a:r>
          </a:p>
          <a:p>
            <a:pPr marL="0" indent="0" algn="just">
              <a:buNone/>
            </a:pPr>
            <a:endParaRPr lang="it-IT" dirty="0">
              <a:solidFill>
                <a:schemeClr val="tx1"/>
              </a:solidFill>
            </a:endParaRPr>
          </a:p>
          <a:p>
            <a:pPr marL="0" indent="0" algn="just">
              <a:buNone/>
            </a:pPr>
            <a:endParaRPr lang="it-IT" dirty="0">
              <a:solidFill>
                <a:schemeClr val="tx1"/>
              </a:solidFill>
            </a:endParaRPr>
          </a:p>
        </p:txBody>
      </p:sp>
    </p:spTree>
    <p:extLst>
      <p:ext uri="{BB962C8B-B14F-4D97-AF65-F5344CB8AC3E}">
        <p14:creationId xmlns:p14="http://schemas.microsoft.com/office/powerpoint/2010/main" val="10127027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DE2E8B-5FAD-4CB7-A7B1-28C53EEFF6E7}"/>
              </a:ext>
            </a:extLst>
          </p:cNvPr>
          <p:cNvSpPr>
            <a:spLocks noGrp="1"/>
          </p:cNvSpPr>
          <p:nvPr>
            <p:ph type="title"/>
          </p:nvPr>
        </p:nvSpPr>
        <p:spPr>
          <a:xfrm>
            <a:off x="812800" y="657410"/>
            <a:ext cx="10566400" cy="1143000"/>
          </a:xfrm>
        </p:spPr>
        <p:txBody>
          <a:bodyPr>
            <a:normAutofit/>
          </a:bodyPr>
          <a:lstStyle/>
          <a:p>
            <a:pPr algn="just"/>
            <a:r>
              <a:rPr lang="it-IT" sz="3200" dirty="0">
                <a:solidFill>
                  <a:srgbClr val="FF0000"/>
                </a:solidFill>
                <a:sym typeface="+mn-ea"/>
              </a:rPr>
              <a:t>2 – I controlli sugli affidamenti: cenni.</a:t>
            </a:r>
          </a:p>
        </p:txBody>
      </p:sp>
      <p:sp>
        <p:nvSpPr>
          <p:cNvPr id="3" name="Segnaposto contenuto 2">
            <a:extLst>
              <a:ext uri="{FF2B5EF4-FFF2-40B4-BE49-F238E27FC236}">
                <a16:creationId xmlns:a16="http://schemas.microsoft.com/office/drawing/2014/main" id="{E8A0B203-04C6-4247-B2E6-8FD7C9F0FC1E}"/>
              </a:ext>
            </a:extLst>
          </p:cNvPr>
          <p:cNvSpPr>
            <a:spLocks noGrp="1"/>
          </p:cNvSpPr>
          <p:nvPr>
            <p:ph sz="quarter" idx="13"/>
          </p:nvPr>
        </p:nvSpPr>
        <p:spPr>
          <a:xfrm>
            <a:off x="812800" y="1940442"/>
            <a:ext cx="10566400" cy="4114800"/>
          </a:xfrm>
        </p:spPr>
        <p:txBody>
          <a:bodyPr>
            <a:normAutofit fontScale="92500" lnSpcReduction="20000"/>
          </a:bodyPr>
          <a:lstStyle/>
          <a:p>
            <a:pPr marL="0" indent="0" algn="just">
              <a:buNone/>
            </a:pPr>
            <a:r>
              <a:rPr lang="it-IT" dirty="0"/>
              <a:t>Par. 4.2.2 Linee Guida – </a:t>
            </a:r>
            <a:r>
              <a:rPr lang="it-IT" dirty="0">
                <a:solidFill>
                  <a:srgbClr val="FF0000"/>
                </a:solidFill>
              </a:rPr>
              <a:t>affidamenti fino ad € 5.000,00.</a:t>
            </a:r>
          </a:p>
          <a:p>
            <a:pPr marL="0" indent="0" algn="just">
              <a:buNone/>
            </a:pPr>
            <a:r>
              <a:rPr lang="it-IT" dirty="0">
                <a:solidFill>
                  <a:srgbClr val="FF0000"/>
                </a:solidFill>
              </a:rPr>
              <a:t>Modalità di verifica:</a:t>
            </a:r>
          </a:p>
          <a:p>
            <a:pPr marL="0" indent="0" algn="just">
              <a:buNone/>
            </a:pPr>
            <a:r>
              <a:rPr lang="it-IT" dirty="0">
                <a:solidFill>
                  <a:schemeClr val="tx1"/>
                </a:solidFill>
              </a:rPr>
              <a:t>(i) autodichiarazione resa ai sensi del DPR 445/2000 - ovvero tramite l'utilizzo del DGUE – nel quale viene attestato dal dichiarante il possesso dei requisiti generali previsti dall'art. 80 del Codice, nonché dei requisiti speciali, ove richiesti;</a:t>
            </a:r>
          </a:p>
          <a:p>
            <a:pPr marL="0" indent="0" algn="just">
              <a:buNone/>
            </a:pPr>
            <a:r>
              <a:rPr lang="it-IT" dirty="0">
                <a:solidFill>
                  <a:schemeClr val="tx1"/>
                </a:solidFill>
              </a:rPr>
              <a:t>(ii) consultazione del casellario ANAC;</a:t>
            </a:r>
          </a:p>
          <a:p>
            <a:pPr marL="0" indent="0" algn="just">
              <a:buNone/>
            </a:pPr>
            <a:r>
              <a:rPr lang="it-IT" dirty="0">
                <a:solidFill>
                  <a:schemeClr val="tx1"/>
                </a:solidFill>
              </a:rPr>
              <a:t>(iii) certificato DURC;</a:t>
            </a:r>
          </a:p>
          <a:p>
            <a:pPr marL="0" indent="0" algn="just">
              <a:buNone/>
            </a:pPr>
            <a:r>
              <a:rPr lang="it-IT" dirty="0">
                <a:solidFill>
                  <a:schemeClr val="tx1"/>
                </a:solidFill>
              </a:rPr>
              <a:t>(iv) verifica della sussistenza delle condizioni soggettive che la legge stabilisce per l'esercizio di particolari professioni o l'idoneità a contrarre con la P.A. in relazioni a specifiche attività </a:t>
            </a:r>
          </a:p>
          <a:p>
            <a:pPr marL="0" indent="0" algn="just">
              <a:buNone/>
            </a:pPr>
            <a:endParaRPr lang="it-IT" dirty="0">
              <a:solidFill>
                <a:schemeClr val="tx1"/>
              </a:solidFill>
            </a:endParaRPr>
          </a:p>
          <a:p>
            <a:pPr marL="0" indent="0" algn="just">
              <a:buNone/>
            </a:pPr>
            <a:endParaRPr lang="it-IT" dirty="0">
              <a:solidFill>
                <a:schemeClr val="tx1"/>
              </a:solidFill>
            </a:endParaRPr>
          </a:p>
        </p:txBody>
      </p:sp>
    </p:spTree>
    <p:extLst>
      <p:ext uri="{BB962C8B-B14F-4D97-AF65-F5344CB8AC3E}">
        <p14:creationId xmlns:p14="http://schemas.microsoft.com/office/powerpoint/2010/main" val="30365093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DE2E8B-5FAD-4CB7-A7B1-28C53EEFF6E7}"/>
              </a:ext>
            </a:extLst>
          </p:cNvPr>
          <p:cNvSpPr>
            <a:spLocks noGrp="1"/>
          </p:cNvSpPr>
          <p:nvPr>
            <p:ph type="title"/>
          </p:nvPr>
        </p:nvSpPr>
        <p:spPr>
          <a:xfrm>
            <a:off x="812800" y="657410"/>
            <a:ext cx="10566400" cy="1143000"/>
          </a:xfrm>
        </p:spPr>
        <p:txBody>
          <a:bodyPr>
            <a:normAutofit/>
          </a:bodyPr>
          <a:lstStyle/>
          <a:p>
            <a:pPr algn="just"/>
            <a:r>
              <a:rPr lang="it-IT" sz="3200" dirty="0">
                <a:solidFill>
                  <a:srgbClr val="FF0000"/>
                </a:solidFill>
                <a:sym typeface="+mn-ea"/>
              </a:rPr>
              <a:t>2 – I controlli sugli affidamenti: cenni.</a:t>
            </a:r>
          </a:p>
        </p:txBody>
      </p:sp>
      <p:sp>
        <p:nvSpPr>
          <p:cNvPr id="3" name="Segnaposto contenuto 2">
            <a:extLst>
              <a:ext uri="{FF2B5EF4-FFF2-40B4-BE49-F238E27FC236}">
                <a16:creationId xmlns:a16="http://schemas.microsoft.com/office/drawing/2014/main" id="{E8A0B203-04C6-4247-B2E6-8FD7C9F0FC1E}"/>
              </a:ext>
            </a:extLst>
          </p:cNvPr>
          <p:cNvSpPr>
            <a:spLocks noGrp="1"/>
          </p:cNvSpPr>
          <p:nvPr>
            <p:ph sz="quarter" idx="13"/>
          </p:nvPr>
        </p:nvSpPr>
        <p:spPr>
          <a:xfrm>
            <a:off x="812800" y="1940442"/>
            <a:ext cx="10566400" cy="4114800"/>
          </a:xfrm>
        </p:spPr>
        <p:txBody>
          <a:bodyPr>
            <a:normAutofit/>
          </a:bodyPr>
          <a:lstStyle/>
          <a:p>
            <a:pPr marL="0" indent="0" algn="just">
              <a:buNone/>
            </a:pPr>
            <a:r>
              <a:rPr lang="it-IT" dirty="0"/>
              <a:t>Par. 4.2.3 Linee Guida 4 – </a:t>
            </a:r>
            <a:r>
              <a:rPr lang="it-IT" dirty="0">
                <a:solidFill>
                  <a:srgbClr val="FF0000"/>
                </a:solidFill>
              </a:rPr>
              <a:t>affidamenti tra € 5.001,00 e € 20.000,00.</a:t>
            </a:r>
          </a:p>
          <a:p>
            <a:pPr marL="0" indent="0" algn="just">
              <a:buNone/>
            </a:pPr>
            <a:r>
              <a:rPr lang="it-IT" dirty="0">
                <a:solidFill>
                  <a:srgbClr val="FF0000"/>
                </a:solidFill>
              </a:rPr>
              <a:t>Modalità di verifica:</a:t>
            </a:r>
          </a:p>
          <a:p>
            <a:pPr marL="0" indent="0" algn="just">
              <a:buNone/>
            </a:pPr>
            <a:r>
              <a:rPr lang="it-IT" dirty="0">
                <a:solidFill>
                  <a:schemeClr val="tx1"/>
                </a:solidFill>
              </a:rPr>
              <a:t>(i) gli stessi strumenti previsti per gli affidamenti diretti di importo inferiore ad Euro 5.000,00, ai quali va aggiunta una specifica verifica della sussistenza dei requisiti dei requisiti di cui all'articolo 80 comma 1, 4 e 5 lett. b) del Codice (condanne penali, Durc-imposte tasse e procedure concorsuali).</a:t>
            </a:r>
          </a:p>
          <a:p>
            <a:pPr marL="0" indent="0" algn="just">
              <a:buNone/>
            </a:pPr>
            <a:endParaRPr lang="it-IT" dirty="0">
              <a:solidFill>
                <a:schemeClr val="tx1"/>
              </a:solidFill>
            </a:endParaRPr>
          </a:p>
        </p:txBody>
      </p:sp>
    </p:spTree>
    <p:extLst>
      <p:ext uri="{BB962C8B-B14F-4D97-AF65-F5344CB8AC3E}">
        <p14:creationId xmlns:p14="http://schemas.microsoft.com/office/powerpoint/2010/main" val="559458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DE2E8B-5FAD-4CB7-A7B1-28C53EEFF6E7}"/>
              </a:ext>
            </a:extLst>
          </p:cNvPr>
          <p:cNvSpPr>
            <a:spLocks noGrp="1"/>
          </p:cNvSpPr>
          <p:nvPr>
            <p:ph type="title"/>
          </p:nvPr>
        </p:nvSpPr>
        <p:spPr>
          <a:xfrm>
            <a:off x="812800" y="657410"/>
            <a:ext cx="10566400" cy="1143000"/>
          </a:xfrm>
        </p:spPr>
        <p:txBody>
          <a:bodyPr>
            <a:normAutofit/>
          </a:bodyPr>
          <a:lstStyle/>
          <a:p>
            <a:pPr algn="just"/>
            <a:r>
              <a:rPr lang="it-IT" sz="3200" dirty="0">
                <a:solidFill>
                  <a:srgbClr val="FF0000"/>
                </a:solidFill>
                <a:sym typeface="+mn-ea"/>
              </a:rPr>
              <a:t>5 – I controlli sugli affidamenti: cenni.</a:t>
            </a:r>
          </a:p>
        </p:txBody>
      </p:sp>
      <p:sp>
        <p:nvSpPr>
          <p:cNvPr id="3" name="Segnaposto contenuto 2">
            <a:extLst>
              <a:ext uri="{FF2B5EF4-FFF2-40B4-BE49-F238E27FC236}">
                <a16:creationId xmlns:a16="http://schemas.microsoft.com/office/drawing/2014/main" id="{E8A0B203-04C6-4247-B2E6-8FD7C9F0FC1E}"/>
              </a:ext>
            </a:extLst>
          </p:cNvPr>
          <p:cNvSpPr>
            <a:spLocks noGrp="1"/>
          </p:cNvSpPr>
          <p:nvPr>
            <p:ph sz="quarter" idx="13"/>
          </p:nvPr>
        </p:nvSpPr>
        <p:spPr>
          <a:xfrm>
            <a:off x="812800" y="1940442"/>
            <a:ext cx="10566400" cy="4114800"/>
          </a:xfrm>
        </p:spPr>
        <p:txBody>
          <a:bodyPr>
            <a:normAutofit/>
          </a:bodyPr>
          <a:lstStyle/>
          <a:p>
            <a:pPr marL="0" indent="0" algn="just">
              <a:buNone/>
            </a:pPr>
            <a:r>
              <a:rPr lang="it-IT" dirty="0"/>
              <a:t>Par. 4.2.4 Linee Guida 4 – </a:t>
            </a:r>
            <a:r>
              <a:rPr lang="it-IT" dirty="0">
                <a:solidFill>
                  <a:srgbClr val="FF0000"/>
                </a:solidFill>
              </a:rPr>
              <a:t>affidamenti superiori ad € 20.000,00.</a:t>
            </a:r>
          </a:p>
          <a:p>
            <a:pPr marL="0" indent="0" algn="just">
              <a:buNone/>
            </a:pPr>
            <a:r>
              <a:rPr lang="it-IT" dirty="0">
                <a:solidFill>
                  <a:srgbClr val="FF0000"/>
                </a:solidFill>
              </a:rPr>
              <a:t>Modalità di verifica:</a:t>
            </a:r>
          </a:p>
          <a:p>
            <a:pPr marL="0" indent="0" algn="just">
              <a:buNone/>
            </a:pPr>
            <a:r>
              <a:rPr lang="it-IT" dirty="0">
                <a:solidFill>
                  <a:schemeClr val="tx1"/>
                </a:solidFill>
              </a:rPr>
              <a:t>Modalità «ordinarie»</a:t>
            </a:r>
          </a:p>
          <a:p>
            <a:pPr marL="0" indent="0" algn="just">
              <a:buNone/>
            </a:pPr>
            <a:endParaRPr lang="it-IT" dirty="0">
              <a:solidFill>
                <a:schemeClr val="tx1"/>
              </a:solidFill>
            </a:endParaRPr>
          </a:p>
        </p:txBody>
      </p:sp>
    </p:spTree>
    <p:extLst>
      <p:ext uri="{BB962C8B-B14F-4D97-AF65-F5344CB8AC3E}">
        <p14:creationId xmlns:p14="http://schemas.microsoft.com/office/powerpoint/2010/main" val="408928826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CDE206C4-2167-4166-B3FB-418261AF6CD0}"/>
              </a:ext>
            </a:extLst>
          </p:cNvPr>
          <p:cNvSpPr>
            <a:spLocks noGrp="1"/>
          </p:cNvSpPr>
          <p:nvPr>
            <p:ph type="ftr" sz="quarter" idx="11"/>
          </p:nvPr>
        </p:nvSpPr>
        <p:spPr/>
        <p:txBody>
          <a:bodyPr/>
          <a:lstStyle/>
          <a:p>
            <a:r>
              <a:rPr lang="en-US" dirty="0" err="1"/>
              <a:t>Avv</a:t>
            </a:r>
            <a:r>
              <a:rPr lang="en-US" dirty="0"/>
              <a:t>. Simone </a:t>
            </a:r>
            <a:r>
              <a:rPr lang="en-US" dirty="0" err="1"/>
              <a:t>Abrate</a:t>
            </a:r>
            <a:r>
              <a:rPr lang="en-US" dirty="0"/>
              <a:t> </a:t>
            </a:r>
          </a:p>
        </p:txBody>
      </p:sp>
      <p:sp>
        <p:nvSpPr>
          <p:cNvPr id="4" name="Segnaposto contenuto 3">
            <a:extLst>
              <a:ext uri="{FF2B5EF4-FFF2-40B4-BE49-F238E27FC236}">
                <a16:creationId xmlns:a16="http://schemas.microsoft.com/office/drawing/2014/main" id="{FE0CD01F-FDA6-47D0-9CD0-E418CD55F82C}"/>
              </a:ext>
            </a:extLst>
          </p:cNvPr>
          <p:cNvSpPr>
            <a:spLocks noGrp="1"/>
          </p:cNvSpPr>
          <p:nvPr>
            <p:ph sz="quarter" idx="13"/>
          </p:nvPr>
        </p:nvSpPr>
        <p:spPr>
          <a:xfrm>
            <a:off x="880844" y="914400"/>
            <a:ext cx="10385571" cy="4800600"/>
          </a:xfrm>
        </p:spPr>
        <p:txBody>
          <a:bodyPr>
            <a:normAutofit/>
          </a:bodyPr>
          <a:lstStyle/>
          <a:p>
            <a:pPr marL="0" indent="0" algn="just">
              <a:buNone/>
            </a:pPr>
            <a:r>
              <a:rPr lang="it-IT" dirty="0">
                <a:solidFill>
                  <a:srgbClr val="FF0000"/>
                </a:solidFill>
              </a:rPr>
              <a:t>2. Nuovo Codice 2023: verifiche requisiti affidamenti diretti fino ad € 40.000 con dichiarazione sostitutiva.</a:t>
            </a:r>
          </a:p>
          <a:p>
            <a:pPr marL="0" indent="0" algn="just">
              <a:buNone/>
            </a:pPr>
            <a:endParaRPr lang="it-IT" dirty="0">
              <a:solidFill>
                <a:srgbClr val="FF0000"/>
              </a:solidFill>
            </a:endParaRPr>
          </a:p>
          <a:p>
            <a:pPr marL="0" indent="0" algn="just">
              <a:buNone/>
            </a:pPr>
            <a:r>
              <a:rPr lang="it-IT" dirty="0">
                <a:solidFill>
                  <a:srgbClr val="FF0000"/>
                </a:solidFill>
              </a:rPr>
              <a:t>Nuovo art. 52, comma 1, </a:t>
            </a:r>
            <a:r>
              <a:rPr lang="it-IT" dirty="0">
                <a:solidFill>
                  <a:schemeClr val="tx1"/>
                </a:solidFill>
              </a:rPr>
              <a:t>che riguarda gli affidamenti diretti (art. 50, comma 1, lett. a) e b) fino ad € 140.000 (servizi) e €150.000 (lavori)</a:t>
            </a:r>
            <a:r>
              <a:rPr lang="it-IT" dirty="0">
                <a:solidFill>
                  <a:srgbClr val="FF0000"/>
                </a:solidFill>
              </a:rPr>
              <a:t>:</a:t>
            </a:r>
          </a:p>
          <a:p>
            <a:pPr marL="0" indent="0" algn="just">
              <a:buNone/>
            </a:pPr>
            <a:endParaRPr lang="it-IT" dirty="0">
              <a:solidFill>
                <a:srgbClr val="FF0000"/>
              </a:solidFill>
            </a:endParaRPr>
          </a:p>
          <a:p>
            <a:pPr marL="0" indent="0" algn="just">
              <a:buNone/>
            </a:pPr>
            <a:endParaRPr lang="it-IT" dirty="0">
              <a:solidFill>
                <a:srgbClr val="FF0000"/>
              </a:solidFill>
            </a:endParaRPr>
          </a:p>
          <a:p>
            <a:pPr marL="0" indent="0" algn="just">
              <a:buNone/>
            </a:pPr>
            <a:endParaRPr lang="it-IT" dirty="0"/>
          </a:p>
        </p:txBody>
      </p:sp>
      <p:pic>
        <p:nvPicPr>
          <p:cNvPr id="6" name="Immagine 5">
            <a:extLst>
              <a:ext uri="{FF2B5EF4-FFF2-40B4-BE49-F238E27FC236}">
                <a16:creationId xmlns:a16="http://schemas.microsoft.com/office/drawing/2014/main" id="{C732CB81-8795-F347-288C-3623714C3869}"/>
              </a:ext>
            </a:extLst>
          </p:cNvPr>
          <p:cNvPicPr>
            <a:picLocks noChangeAspect="1"/>
          </p:cNvPicPr>
          <p:nvPr/>
        </p:nvPicPr>
        <p:blipFill>
          <a:blip r:embed="rId2"/>
          <a:stretch>
            <a:fillRect/>
          </a:stretch>
        </p:blipFill>
        <p:spPr>
          <a:xfrm>
            <a:off x="942543" y="3212661"/>
            <a:ext cx="6192114" cy="3143689"/>
          </a:xfrm>
          <a:prstGeom prst="rect">
            <a:avLst/>
          </a:prstGeom>
        </p:spPr>
      </p:pic>
    </p:spTree>
    <p:extLst>
      <p:ext uri="{BB962C8B-B14F-4D97-AF65-F5344CB8AC3E}">
        <p14:creationId xmlns:p14="http://schemas.microsoft.com/office/powerpoint/2010/main" val="92763308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CDE206C4-2167-4166-B3FB-418261AF6CD0}"/>
              </a:ext>
            </a:extLst>
          </p:cNvPr>
          <p:cNvSpPr>
            <a:spLocks noGrp="1"/>
          </p:cNvSpPr>
          <p:nvPr>
            <p:ph type="ftr" sz="quarter" idx="11"/>
          </p:nvPr>
        </p:nvSpPr>
        <p:spPr/>
        <p:txBody>
          <a:bodyPr/>
          <a:lstStyle/>
          <a:p>
            <a:r>
              <a:rPr lang="en-US" dirty="0" err="1"/>
              <a:t>Avv</a:t>
            </a:r>
            <a:r>
              <a:rPr lang="en-US" dirty="0"/>
              <a:t>. Simone </a:t>
            </a:r>
            <a:r>
              <a:rPr lang="en-US" dirty="0" err="1"/>
              <a:t>Abrate</a:t>
            </a:r>
            <a:r>
              <a:rPr lang="en-US" dirty="0"/>
              <a:t> </a:t>
            </a:r>
          </a:p>
        </p:txBody>
      </p:sp>
      <p:sp>
        <p:nvSpPr>
          <p:cNvPr id="4" name="Segnaposto contenuto 3">
            <a:extLst>
              <a:ext uri="{FF2B5EF4-FFF2-40B4-BE49-F238E27FC236}">
                <a16:creationId xmlns:a16="http://schemas.microsoft.com/office/drawing/2014/main" id="{FE0CD01F-FDA6-47D0-9CD0-E418CD55F82C}"/>
              </a:ext>
            </a:extLst>
          </p:cNvPr>
          <p:cNvSpPr>
            <a:spLocks noGrp="1"/>
          </p:cNvSpPr>
          <p:nvPr>
            <p:ph sz="quarter" idx="13"/>
          </p:nvPr>
        </p:nvSpPr>
        <p:spPr>
          <a:xfrm>
            <a:off x="880844" y="914400"/>
            <a:ext cx="10385571" cy="4800600"/>
          </a:xfrm>
        </p:spPr>
        <p:txBody>
          <a:bodyPr>
            <a:normAutofit/>
          </a:bodyPr>
          <a:lstStyle/>
          <a:p>
            <a:pPr marL="0" indent="0" algn="just">
              <a:buNone/>
            </a:pPr>
            <a:r>
              <a:rPr lang="it-IT" dirty="0">
                <a:solidFill>
                  <a:srgbClr val="FF0000"/>
                </a:solidFill>
              </a:rPr>
              <a:t>5. Nuovo Codice: verifiche requisiti affidamenti superiori ad € 40.000.</a:t>
            </a:r>
          </a:p>
          <a:p>
            <a:pPr marL="0" indent="0" algn="just">
              <a:buNone/>
            </a:pPr>
            <a:endParaRPr lang="it-IT" dirty="0">
              <a:solidFill>
                <a:srgbClr val="FF0000"/>
              </a:solidFill>
            </a:endParaRPr>
          </a:p>
          <a:p>
            <a:pPr marL="0" indent="0" algn="just">
              <a:buNone/>
            </a:pPr>
            <a:endParaRPr lang="it-IT" dirty="0">
              <a:solidFill>
                <a:srgbClr val="FF0000"/>
              </a:solidFill>
            </a:endParaRPr>
          </a:p>
          <a:p>
            <a:pPr marL="0" indent="0" algn="just">
              <a:buNone/>
            </a:pPr>
            <a:r>
              <a:rPr lang="it-IT" dirty="0">
                <a:solidFill>
                  <a:schemeClr val="tx1"/>
                </a:solidFill>
              </a:rPr>
              <a:t>Si utilizzerà esclusivamente il Fascicolo Virtuale dell’Operatore Economico (FVOE – art. 24 Codice 2023).</a:t>
            </a:r>
          </a:p>
          <a:p>
            <a:pPr marL="0" indent="0" algn="just">
              <a:buNone/>
            </a:pPr>
            <a:endParaRPr lang="it-IT" dirty="0">
              <a:solidFill>
                <a:schemeClr val="tx1"/>
              </a:solidFill>
            </a:endParaRPr>
          </a:p>
          <a:p>
            <a:pPr marL="0" indent="0" algn="just">
              <a:buNone/>
            </a:pPr>
            <a:r>
              <a:rPr lang="it-IT" dirty="0">
                <a:solidFill>
                  <a:schemeClr val="tx1"/>
                </a:solidFill>
              </a:rPr>
              <a:t>Le verifiche saranno eseguite prima dell’aggiudicazione.</a:t>
            </a:r>
          </a:p>
          <a:p>
            <a:pPr marL="0" indent="0" algn="just">
              <a:buNone/>
            </a:pPr>
            <a:endParaRPr lang="it-IT" dirty="0"/>
          </a:p>
        </p:txBody>
      </p:sp>
    </p:spTree>
    <p:extLst>
      <p:ext uri="{BB962C8B-B14F-4D97-AF65-F5344CB8AC3E}">
        <p14:creationId xmlns:p14="http://schemas.microsoft.com/office/powerpoint/2010/main" val="682908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D97D38-F0DE-48D2-94A9-59E489C9AB32}"/>
              </a:ext>
            </a:extLst>
          </p:cNvPr>
          <p:cNvSpPr>
            <a:spLocks noGrp="1"/>
          </p:cNvSpPr>
          <p:nvPr>
            <p:ph type="title"/>
          </p:nvPr>
        </p:nvSpPr>
        <p:spPr>
          <a:xfrm>
            <a:off x="706474" y="901110"/>
            <a:ext cx="10566400" cy="1143000"/>
          </a:xfrm>
        </p:spPr>
        <p:txBody>
          <a:bodyPr>
            <a:normAutofit/>
          </a:bodyPr>
          <a:lstStyle/>
          <a:p>
            <a:r>
              <a:rPr lang="it-IT" dirty="0">
                <a:solidFill>
                  <a:srgbClr val="FF0000"/>
                </a:solidFill>
              </a:rPr>
              <a:t>1.1 Quadro normativo sintetico</a:t>
            </a:r>
          </a:p>
        </p:txBody>
      </p:sp>
      <p:sp>
        <p:nvSpPr>
          <p:cNvPr id="4" name="Segnaposto contenuto 3">
            <a:extLst>
              <a:ext uri="{FF2B5EF4-FFF2-40B4-BE49-F238E27FC236}">
                <a16:creationId xmlns:a16="http://schemas.microsoft.com/office/drawing/2014/main" id="{FE0CD01F-FDA6-47D0-9CD0-E418CD55F82C}"/>
              </a:ext>
            </a:extLst>
          </p:cNvPr>
          <p:cNvSpPr>
            <a:spLocks noGrp="1"/>
          </p:cNvSpPr>
          <p:nvPr>
            <p:ph sz="quarter" idx="13"/>
          </p:nvPr>
        </p:nvSpPr>
        <p:spPr>
          <a:xfrm>
            <a:off x="706474" y="2044110"/>
            <a:ext cx="10566400" cy="4114800"/>
          </a:xfrm>
        </p:spPr>
        <p:txBody>
          <a:bodyPr>
            <a:normAutofit fontScale="92500" lnSpcReduction="20000"/>
          </a:bodyPr>
          <a:lstStyle/>
          <a:p>
            <a:pPr marL="0" indent="0" algn="just">
              <a:buNone/>
            </a:pPr>
            <a:r>
              <a:rPr lang="it-IT" dirty="0"/>
              <a:t>E’ apparso evidente che il Codice 2016 ed il Codice Terzo Settore dovevano essere coordinati tra loro.</a:t>
            </a:r>
          </a:p>
          <a:p>
            <a:pPr marL="0" indent="0" algn="just">
              <a:buNone/>
            </a:pPr>
            <a:r>
              <a:rPr lang="it-IT" sz="3000" dirty="0">
                <a:solidFill>
                  <a:srgbClr val="FF0000"/>
                </a:solidFill>
              </a:rPr>
              <a:t>Con il parere n. 2052 del 20 agosto 2018 il Consiglio di Stato ha dubitato della compatibilità con il diritto </a:t>
            </a:r>
            <a:r>
              <a:rPr lang="it-IT" sz="3000" dirty="0" err="1">
                <a:solidFill>
                  <a:srgbClr val="FF0000"/>
                </a:solidFill>
              </a:rPr>
              <a:t>eurounitario</a:t>
            </a:r>
            <a:r>
              <a:rPr lang="it-IT" sz="3000" dirty="0">
                <a:solidFill>
                  <a:srgbClr val="FF0000"/>
                </a:solidFill>
              </a:rPr>
              <a:t> delle modalità di affidamento dei servizi sociali previste dal codice del  Terzo settore</a:t>
            </a:r>
            <a:r>
              <a:rPr lang="it-IT" sz="3000" dirty="0"/>
              <a:t>, affermando che “</a:t>
            </a:r>
            <a:r>
              <a:rPr lang="it-IT" sz="3000" i="1" dirty="0"/>
              <a:t>in considerazione della primazia del diritto euro unitario la disciplina recata dal Codice dei contratti pubblici prevale in ogni caso sulle differenti previsioni del codice del terzo settore, ove queste non possano in alcun modo essere interpretate in conformità al diritto euro – unitario: troverà, in tali casi, applicazione il meccanismo della disapplicazione normativa, costituente un dovere sia per il Giudice sia per le Amministrazioni</a:t>
            </a:r>
            <a:r>
              <a:rPr lang="it-IT" sz="3000" dirty="0"/>
              <a:t>”</a:t>
            </a:r>
          </a:p>
          <a:p>
            <a:pPr marL="0" indent="0" algn="just">
              <a:buNone/>
            </a:pPr>
            <a:endParaRPr lang="it-IT" dirty="0"/>
          </a:p>
          <a:p>
            <a:pPr marL="0" indent="0" algn="just">
              <a:buNone/>
            </a:pPr>
            <a:endParaRPr lang="it-IT" dirty="0"/>
          </a:p>
          <a:p>
            <a:pPr marL="0" indent="0" algn="just">
              <a:buNone/>
            </a:pPr>
            <a:endParaRPr lang="it-IT" dirty="0"/>
          </a:p>
        </p:txBody>
      </p:sp>
    </p:spTree>
    <p:extLst>
      <p:ext uri="{BB962C8B-B14F-4D97-AF65-F5344CB8AC3E}">
        <p14:creationId xmlns:p14="http://schemas.microsoft.com/office/powerpoint/2010/main" val="299680225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7A7CDB-C002-443A-8706-04517C0B6A5D}"/>
              </a:ext>
            </a:extLst>
          </p:cNvPr>
          <p:cNvSpPr>
            <a:spLocks noGrp="1"/>
          </p:cNvSpPr>
          <p:nvPr>
            <p:ph type="title"/>
          </p:nvPr>
        </p:nvSpPr>
        <p:spPr>
          <a:xfrm>
            <a:off x="933985" y="800201"/>
            <a:ext cx="10566400" cy="1143000"/>
          </a:xfrm>
        </p:spPr>
        <p:txBody>
          <a:bodyPr>
            <a:normAutofit fontScale="90000"/>
          </a:bodyPr>
          <a:lstStyle/>
          <a:p>
            <a:r>
              <a:rPr lang="it-IT" dirty="0">
                <a:solidFill>
                  <a:srgbClr val="FF0000"/>
                </a:solidFill>
              </a:rPr>
              <a:t>2 FVOE – Fascicolo Virtuale Operatore Economico</a:t>
            </a:r>
          </a:p>
        </p:txBody>
      </p:sp>
      <p:sp>
        <p:nvSpPr>
          <p:cNvPr id="3" name="Segnaposto contenuto 2">
            <a:extLst>
              <a:ext uri="{FF2B5EF4-FFF2-40B4-BE49-F238E27FC236}">
                <a16:creationId xmlns:a16="http://schemas.microsoft.com/office/drawing/2014/main" id="{950AAEB1-66AE-44B1-B3DD-7BBC2D1EC2CF}"/>
              </a:ext>
            </a:extLst>
          </p:cNvPr>
          <p:cNvSpPr>
            <a:spLocks noGrp="1"/>
          </p:cNvSpPr>
          <p:nvPr>
            <p:ph sz="quarter" idx="13"/>
          </p:nvPr>
        </p:nvSpPr>
        <p:spPr>
          <a:xfrm>
            <a:off x="812800" y="1821581"/>
            <a:ext cx="10566400" cy="4114800"/>
          </a:xfrm>
        </p:spPr>
        <p:txBody>
          <a:bodyPr>
            <a:normAutofit lnSpcReduction="10000"/>
          </a:bodyPr>
          <a:lstStyle/>
          <a:p>
            <a:pPr algn="just"/>
            <a:r>
              <a:rPr lang="it-IT" dirty="0">
                <a:solidFill>
                  <a:schemeClr val="tx1"/>
                </a:solidFill>
              </a:rPr>
              <a:t>il Fascicolo Virtuale dell’Operatore Economico consente alle stazioni appaltanti, attraverso un’interfaccia web, di verificare i requisiti di partecipazione agli appalti pubblici;</a:t>
            </a:r>
          </a:p>
          <a:p>
            <a:pPr algn="just"/>
            <a:r>
              <a:rPr lang="it-IT" dirty="0">
                <a:solidFill>
                  <a:schemeClr val="tx1"/>
                </a:solidFill>
              </a:rPr>
              <a:t>L'uso del FVOE è obbligatorio dal 9 novembre 2022, con superamento del sistema </a:t>
            </a:r>
            <a:r>
              <a:rPr lang="it-IT" dirty="0" err="1">
                <a:solidFill>
                  <a:schemeClr val="tx1"/>
                </a:solidFill>
              </a:rPr>
              <a:t>AvcPass</a:t>
            </a:r>
            <a:r>
              <a:rPr lang="it-IT" dirty="0">
                <a:solidFill>
                  <a:schemeClr val="tx1"/>
                </a:solidFill>
              </a:rPr>
              <a:t>;</a:t>
            </a:r>
          </a:p>
          <a:p>
            <a:pPr algn="just"/>
            <a:r>
              <a:rPr lang="it-IT" dirty="0">
                <a:solidFill>
                  <a:schemeClr val="tx1"/>
                </a:solidFill>
              </a:rPr>
              <a:t>il Fascicolo verrà utilizzato per tutte le procedure di affidamento; verrà istituito l’Elenco degli operatori economici già verificati. Attraverso questo elenco una stazione appaltante che sta aggiudicando una gara può osservare se un determinato operatore economico risulta già stato verificato in una precedente gara</a:t>
            </a:r>
          </a:p>
          <a:p>
            <a:pPr algn="just"/>
            <a:endParaRPr lang="it-IT" dirty="0">
              <a:solidFill>
                <a:schemeClr val="tx1"/>
              </a:solidFill>
            </a:endParaRPr>
          </a:p>
        </p:txBody>
      </p:sp>
    </p:spTree>
    <p:extLst>
      <p:ext uri="{BB962C8B-B14F-4D97-AF65-F5344CB8AC3E}">
        <p14:creationId xmlns:p14="http://schemas.microsoft.com/office/powerpoint/2010/main" val="424796636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7A7CDB-C002-443A-8706-04517C0B6A5D}"/>
              </a:ext>
            </a:extLst>
          </p:cNvPr>
          <p:cNvSpPr>
            <a:spLocks noGrp="1"/>
          </p:cNvSpPr>
          <p:nvPr>
            <p:ph type="title"/>
          </p:nvPr>
        </p:nvSpPr>
        <p:spPr>
          <a:xfrm>
            <a:off x="812800" y="583111"/>
            <a:ext cx="10566400" cy="1143000"/>
          </a:xfrm>
        </p:spPr>
        <p:txBody>
          <a:bodyPr>
            <a:normAutofit fontScale="90000"/>
          </a:bodyPr>
          <a:lstStyle/>
          <a:p>
            <a:r>
              <a:rPr lang="it-IT" dirty="0">
                <a:solidFill>
                  <a:srgbClr val="FF0000"/>
                </a:solidFill>
              </a:rPr>
              <a:t>FVOE – Fascicolo Virtuale Operatore Economico</a:t>
            </a:r>
          </a:p>
        </p:txBody>
      </p:sp>
      <p:sp>
        <p:nvSpPr>
          <p:cNvPr id="3" name="Segnaposto contenuto 2">
            <a:extLst>
              <a:ext uri="{FF2B5EF4-FFF2-40B4-BE49-F238E27FC236}">
                <a16:creationId xmlns:a16="http://schemas.microsoft.com/office/drawing/2014/main" id="{950AAEB1-66AE-44B1-B3DD-7BBC2D1EC2CF}"/>
              </a:ext>
            </a:extLst>
          </p:cNvPr>
          <p:cNvSpPr>
            <a:spLocks noGrp="1"/>
          </p:cNvSpPr>
          <p:nvPr>
            <p:ph sz="quarter" idx="13"/>
          </p:nvPr>
        </p:nvSpPr>
        <p:spPr>
          <a:xfrm>
            <a:off x="812800" y="1568598"/>
            <a:ext cx="10566400" cy="4498942"/>
          </a:xfrm>
        </p:spPr>
        <p:txBody>
          <a:bodyPr>
            <a:normAutofit fontScale="85000" lnSpcReduction="20000"/>
          </a:bodyPr>
          <a:lstStyle/>
          <a:p>
            <a:pPr algn="just"/>
            <a:r>
              <a:rPr lang="it-IT" dirty="0">
                <a:solidFill>
                  <a:schemeClr val="tx1"/>
                </a:solidFill>
              </a:rPr>
              <a:t>In sintesi, che cosa consente il FVOE?</a:t>
            </a:r>
          </a:p>
          <a:p>
            <a:pPr marL="0" indent="0" algn="just">
              <a:buNone/>
            </a:pPr>
            <a:r>
              <a:rPr lang="it-IT" dirty="0">
                <a:solidFill>
                  <a:schemeClr val="tx1"/>
                </a:solidFill>
              </a:rPr>
              <a:t>a)    </a:t>
            </a:r>
            <a:r>
              <a:rPr lang="it-IT" dirty="0">
                <a:solidFill>
                  <a:srgbClr val="FF0000"/>
                </a:solidFill>
              </a:rPr>
              <a:t>alle stazioni appaltanti</a:t>
            </a:r>
            <a:r>
              <a:rPr lang="it-IT" dirty="0">
                <a:solidFill>
                  <a:schemeClr val="tx1"/>
                </a:solidFill>
              </a:rPr>
              <a:t>, attraverso un’interfaccia web e i servizi di interoperabilità con gli Enti Certificanti, </a:t>
            </a:r>
            <a:r>
              <a:rPr lang="it-IT" dirty="0">
                <a:solidFill>
                  <a:srgbClr val="FF0000"/>
                </a:solidFill>
              </a:rPr>
              <a:t>l’acquisizione delle certificazioni </a:t>
            </a:r>
            <a:r>
              <a:rPr lang="it-IT" dirty="0">
                <a:solidFill>
                  <a:schemeClr val="tx1"/>
                </a:solidFill>
              </a:rPr>
              <a:t>comprovanti il possesso dei requisiti di carattere generale, tecnico-organizzativo ed economico-finanziario per l’affidamento dei contratti pubblici;</a:t>
            </a:r>
          </a:p>
          <a:p>
            <a:pPr marL="0" indent="0" algn="just">
              <a:buNone/>
            </a:pPr>
            <a:r>
              <a:rPr lang="it-IT" dirty="0">
                <a:solidFill>
                  <a:schemeClr val="tx1"/>
                </a:solidFill>
              </a:rPr>
              <a:t>b)   </a:t>
            </a:r>
            <a:r>
              <a:rPr lang="it-IT" dirty="0">
                <a:solidFill>
                  <a:srgbClr val="FF0000"/>
                </a:solidFill>
              </a:rPr>
              <a:t>agli operatori economici</a:t>
            </a:r>
            <a:r>
              <a:rPr lang="it-IT" dirty="0">
                <a:solidFill>
                  <a:schemeClr val="tx1"/>
                </a:solidFill>
              </a:rPr>
              <a:t>, tramite apposite funzionalità, </a:t>
            </a:r>
            <a:r>
              <a:rPr lang="it-IT" dirty="0">
                <a:solidFill>
                  <a:srgbClr val="FF0000"/>
                </a:solidFill>
              </a:rPr>
              <a:t>l’inserimento nel fascicolo dei dati e delle certificazioni comprovanti il possesso dei requisiti speciali </a:t>
            </a:r>
            <a:r>
              <a:rPr lang="it-IT" dirty="0">
                <a:solidFill>
                  <a:schemeClr val="tx1"/>
                </a:solidFill>
              </a:rPr>
              <a:t>la cui produzione è a loro carico;</a:t>
            </a:r>
          </a:p>
          <a:p>
            <a:pPr marL="0" indent="0" algn="just">
              <a:buNone/>
            </a:pPr>
            <a:r>
              <a:rPr lang="it-IT" dirty="0">
                <a:solidFill>
                  <a:schemeClr val="tx1"/>
                </a:solidFill>
              </a:rPr>
              <a:t>c)    </a:t>
            </a:r>
            <a:r>
              <a:rPr lang="it-IT" dirty="0">
                <a:solidFill>
                  <a:srgbClr val="FF0000"/>
                </a:solidFill>
              </a:rPr>
              <a:t>il riuso dei documenti presenti nel FVOE per la partecipazione a più procedure di affidamento</a:t>
            </a:r>
            <a:r>
              <a:rPr lang="it-IT" dirty="0">
                <a:solidFill>
                  <a:schemeClr val="tx1"/>
                </a:solidFill>
              </a:rPr>
              <a:t>, nei termini di validità temporale degli stessi; la validità temporale delle certificazioni riguardanti i requisiti di carattere generale è stabilita convenzionalmente in </a:t>
            </a:r>
            <a:r>
              <a:rPr lang="it-IT" b="1" dirty="0">
                <a:solidFill>
                  <a:srgbClr val="0070C0"/>
                </a:solidFill>
              </a:rPr>
              <a:t>120 giorni</a:t>
            </a:r>
            <a:r>
              <a:rPr lang="it-IT" dirty="0">
                <a:solidFill>
                  <a:schemeClr val="tx1"/>
                </a:solidFill>
              </a:rPr>
              <a:t>, ove non diversamente indicato;</a:t>
            </a:r>
          </a:p>
          <a:p>
            <a:pPr marL="0" indent="0" algn="just">
              <a:buNone/>
            </a:pPr>
            <a:r>
              <a:rPr lang="it-IT" dirty="0">
                <a:solidFill>
                  <a:schemeClr val="tx1"/>
                </a:solidFill>
              </a:rPr>
              <a:t>d)   </a:t>
            </a:r>
            <a:r>
              <a:rPr lang="it-IT" dirty="0">
                <a:solidFill>
                  <a:srgbClr val="FF0000"/>
                </a:solidFill>
              </a:rPr>
              <a:t>il riuso da parte delle stazioni appaltanti dell’esito delle verifiche effettuate sul possesso dei requisiti per la partecipazione ad altre procedure di affidamento e l’accesso ai documenti a comprova</a:t>
            </a:r>
            <a:r>
              <a:rPr lang="it-IT" dirty="0">
                <a:solidFill>
                  <a:schemeClr val="tx1"/>
                </a:solidFill>
              </a:rPr>
              <a:t>, nel limite di validità temporale di cui sopra.</a:t>
            </a:r>
          </a:p>
        </p:txBody>
      </p:sp>
    </p:spTree>
    <p:extLst>
      <p:ext uri="{BB962C8B-B14F-4D97-AF65-F5344CB8AC3E}">
        <p14:creationId xmlns:p14="http://schemas.microsoft.com/office/powerpoint/2010/main" val="302391867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7A7CDB-C002-443A-8706-04517C0B6A5D}"/>
              </a:ext>
            </a:extLst>
          </p:cNvPr>
          <p:cNvSpPr>
            <a:spLocks noGrp="1"/>
          </p:cNvSpPr>
          <p:nvPr>
            <p:ph type="title"/>
          </p:nvPr>
        </p:nvSpPr>
        <p:spPr>
          <a:xfrm>
            <a:off x="812800" y="571500"/>
            <a:ext cx="10566400" cy="1143000"/>
          </a:xfrm>
        </p:spPr>
        <p:txBody>
          <a:bodyPr>
            <a:normAutofit fontScale="90000"/>
          </a:bodyPr>
          <a:lstStyle/>
          <a:p>
            <a:r>
              <a:rPr lang="it-IT" dirty="0">
                <a:solidFill>
                  <a:srgbClr val="FF0000"/>
                </a:solidFill>
              </a:rPr>
              <a:t>FVOE – Fascicolo Virtuale Operatore Economico</a:t>
            </a:r>
          </a:p>
        </p:txBody>
      </p:sp>
      <p:sp>
        <p:nvSpPr>
          <p:cNvPr id="3" name="Segnaposto contenuto 2">
            <a:extLst>
              <a:ext uri="{FF2B5EF4-FFF2-40B4-BE49-F238E27FC236}">
                <a16:creationId xmlns:a16="http://schemas.microsoft.com/office/drawing/2014/main" id="{950AAEB1-66AE-44B1-B3DD-7BBC2D1EC2CF}"/>
              </a:ext>
            </a:extLst>
          </p:cNvPr>
          <p:cNvSpPr>
            <a:spLocks noGrp="1"/>
          </p:cNvSpPr>
          <p:nvPr>
            <p:ph sz="quarter" idx="13"/>
          </p:nvPr>
        </p:nvSpPr>
        <p:spPr>
          <a:xfrm>
            <a:off x="812800" y="1619480"/>
            <a:ext cx="10566400" cy="4095520"/>
          </a:xfrm>
        </p:spPr>
        <p:txBody>
          <a:bodyPr>
            <a:normAutofit fontScale="92500" lnSpcReduction="20000"/>
          </a:bodyPr>
          <a:lstStyle/>
          <a:p>
            <a:pPr algn="just"/>
            <a:r>
              <a:rPr lang="it-IT" dirty="0">
                <a:solidFill>
                  <a:schemeClr val="tx1"/>
                </a:solidFill>
              </a:rPr>
              <a:t>Art. 24 Codice 2023:</a:t>
            </a:r>
          </a:p>
          <a:p>
            <a:pPr algn="just"/>
            <a:endParaRPr lang="it-IT" dirty="0">
              <a:solidFill>
                <a:schemeClr val="tx1"/>
              </a:solidFill>
            </a:endParaRPr>
          </a:p>
          <a:p>
            <a:pPr marL="0" indent="0" algn="just">
              <a:buNone/>
            </a:pPr>
            <a:r>
              <a:rPr lang="it-IT" dirty="0">
                <a:solidFill>
                  <a:schemeClr val="tx1"/>
                </a:solidFill>
              </a:rPr>
              <a:t>- E’ prevista la disponibilità in tempo reale delle informazioni e delle certificazioni digitali necessarie ad assicurare l’intero ciclo di vita digitale di contratti pubblici.</a:t>
            </a:r>
          </a:p>
          <a:p>
            <a:pPr marL="0" indent="0" algn="just">
              <a:buNone/>
            </a:pPr>
            <a:endParaRPr lang="it-IT" dirty="0">
              <a:solidFill>
                <a:schemeClr val="tx1"/>
              </a:solidFill>
            </a:endParaRPr>
          </a:p>
          <a:p>
            <a:pPr marL="0" indent="0" algn="just">
              <a:buNone/>
            </a:pPr>
            <a:r>
              <a:rPr lang="it-IT" dirty="0">
                <a:solidFill>
                  <a:schemeClr val="tx1"/>
                </a:solidFill>
              </a:rPr>
              <a:t>- Sono previste sanzioni per le amministrazioni che non forniscano i certificati</a:t>
            </a:r>
          </a:p>
          <a:p>
            <a:pPr marL="0" indent="0" algn="just">
              <a:buNone/>
            </a:pPr>
            <a:endParaRPr lang="it-IT" dirty="0">
              <a:solidFill>
                <a:schemeClr val="tx1"/>
              </a:solidFill>
            </a:endParaRPr>
          </a:p>
          <a:p>
            <a:pPr marL="0" indent="0" algn="just">
              <a:buNone/>
            </a:pPr>
            <a:r>
              <a:rPr lang="it-IT" dirty="0">
                <a:solidFill>
                  <a:schemeClr val="tx1"/>
                </a:solidFill>
              </a:rPr>
              <a:t>- L'ANAC garantisce l'accessibilità al fascicolo virtuale dell’operatore economico alle stazioni appaltanti e agli enti concedenti, agli operatori economici </a:t>
            </a:r>
          </a:p>
        </p:txBody>
      </p:sp>
    </p:spTree>
    <p:extLst>
      <p:ext uri="{BB962C8B-B14F-4D97-AF65-F5344CB8AC3E}">
        <p14:creationId xmlns:p14="http://schemas.microsoft.com/office/powerpoint/2010/main" val="4149561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D97D38-F0DE-48D2-94A9-59E489C9AB32}"/>
              </a:ext>
            </a:extLst>
          </p:cNvPr>
          <p:cNvSpPr>
            <a:spLocks noGrp="1"/>
          </p:cNvSpPr>
          <p:nvPr>
            <p:ph type="title"/>
          </p:nvPr>
        </p:nvSpPr>
        <p:spPr>
          <a:xfrm>
            <a:off x="706474" y="901110"/>
            <a:ext cx="10566400" cy="1143000"/>
          </a:xfrm>
        </p:spPr>
        <p:txBody>
          <a:bodyPr>
            <a:normAutofit/>
          </a:bodyPr>
          <a:lstStyle/>
          <a:p>
            <a:r>
              <a:rPr lang="it-IT" dirty="0">
                <a:solidFill>
                  <a:srgbClr val="FF0000"/>
                </a:solidFill>
              </a:rPr>
              <a:t>1.1 Quadro normativo sintetico</a:t>
            </a:r>
          </a:p>
        </p:txBody>
      </p:sp>
      <p:sp>
        <p:nvSpPr>
          <p:cNvPr id="4" name="Segnaposto contenuto 3">
            <a:extLst>
              <a:ext uri="{FF2B5EF4-FFF2-40B4-BE49-F238E27FC236}">
                <a16:creationId xmlns:a16="http://schemas.microsoft.com/office/drawing/2014/main" id="{FE0CD01F-FDA6-47D0-9CD0-E418CD55F82C}"/>
              </a:ext>
            </a:extLst>
          </p:cNvPr>
          <p:cNvSpPr>
            <a:spLocks noGrp="1"/>
          </p:cNvSpPr>
          <p:nvPr>
            <p:ph sz="quarter" idx="13"/>
          </p:nvPr>
        </p:nvSpPr>
        <p:spPr>
          <a:xfrm>
            <a:off x="706474" y="2044110"/>
            <a:ext cx="10566400" cy="4114800"/>
          </a:xfrm>
        </p:spPr>
        <p:txBody>
          <a:bodyPr>
            <a:normAutofit fontScale="92500" lnSpcReduction="10000"/>
          </a:bodyPr>
          <a:lstStyle/>
          <a:p>
            <a:pPr marL="0" indent="0" algn="just">
              <a:buNone/>
            </a:pPr>
            <a:r>
              <a:rPr lang="it-IT" dirty="0"/>
              <a:t>Superamento del parere del Consiglio di Stato.</a:t>
            </a:r>
          </a:p>
          <a:p>
            <a:pPr marL="0" indent="0" algn="just">
              <a:buNone/>
            </a:pPr>
            <a:endParaRPr lang="it-IT" dirty="0"/>
          </a:p>
          <a:p>
            <a:pPr marL="0" indent="0" algn="just">
              <a:buNone/>
            </a:pPr>
            <a:r>
              <a:rPr lang="it-IT" dirty="0"/>
              <a:t>La sentenza n. 131 del 2020 della Corte costituzionale ha sancito la coesistenza di due modelli organizzativi alternativi per l’affidamento dei servizi sociali, l’uno fondato sulla concorrenza, l’altro sulla solidarietà e sulla sussidiarietà orizzontale. </a:t>
            </a:r>
          </a:p>
          <a:p>
            <a:pPr marL="0" indent="0" algn="just">
              <a:buNone/>
            </a:pPr>
            <a:r>
              <a:rPr lang="it-IT" dirty="0"/>
              <a:t>Il secondo tipo di affidamenti (diretti) riguarda in particolare i servizi sociali di interesse generale erogati dagli enti del Terzo settore (ETS) </a:t>
            </a:r>
            <a:r>
              <a:rPr lang="it-IT" b="1" dirty="0">
                <a:solidFill>
                  <a:srgbClr val="FF0000"/>
                </a:solidFill>
              </a:rPr>
              <a:t>e non rappresenta una deroga, da interpretare restrittivamente, al modello generale basato sulla concorrenza, bensì uno schema a sua volta generale da coordinare con il primo</a:t>
            </a:r>
            <a:r>
              <a:rPr lang="it-IT" dirty="0"/>
              <a:t>.</a:t>
            </a:r>
          </a:p>
          <a:p>
            <a:pPr marL="0" indent="0" algn="just">
              <a:buNone/>
            </a:pPr>
            <a:endParaRPr lang="it-IT" dirty="0"/>
          </a:p>
          <a:p>
            <a:pPr marL="0" indent="0" algn="just">
              <a:buNone/>
            </a:pPr>
            <a:endParaRPr lang="it-IT" dirty="0"/>
          </a:p>
          <a:p>
            <a:pPr marL="0" indent="0" algn="just">
              <a:buNone/>
            </a:pPr>
            <a:endParaRPr lang="it-IT" dirty="0"/>
          </a:p>
          <a:p>
            <a:pPr marL="0" indent="0" algn="just">
              <a:buNone/>
            </a:pPr>
            <a:endParaRPr lang="it-IT" dirty="0"/>
          </a:p>
        </p:txBody>
      </p:sp>
    </p:spTree>
    <p:extLst>
      <p:ext uri="{BB962C8B-B14F-4D97-AF65-F5344CB8AC3E}">
        <p14:creationId xmlns:p14="http://schemas.microsoft.com/office/powerpoint/2010/main" val="277700874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1193</TotalTime>
  <Words>8592</Words>
  <Application>Microsoft Office PowerPoint</Application>
  <PresentationFormat>Widescreen</PresentationFormat>
  <Paragraphs>482</Paragraphs>
  <Slides>82</Slides>
  <Notes>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82</vt:i4>
      </vt:variant>
    </vt:vector>
  </HeadingPairs>
  <TitlesOfParts>
    <vt:vector size="91" baseType="lpstr">
      <vt:lpstr>Arial</vt:lpstr>
      <vt:lpstr>Calibri</vt:lpstr>
      <vt:lpstr>Calibri Light</vt:lpstr>
      <vt:lpstr>CIDFont+F2</vt:lpstr>
      <vt:lpstr>Tahoma</vt:lpstr>
      <vt:lpstr>Times New Roman</vt:lpstr>
      <vt:lpstr>Titillium-Regular</vt:lpstr>
      <vt:lpstr>Wingdings</vt:lpstr>
      <vt:lpstr>Tema di Office</vt:lpstr>
      <vt:lpstr>Presentazione standard di PowerPoint</vt:lpstr>
      <vt:lpstr>Presentazione standard di PowerPoint</vt:lpstr>
      <vt:lpstr>1.1 Quadro normativo sintetico</vt:lpstr>
      <vt:lpstr>1.1 Quadro normativo sintetico</vt:lpstr>
      <vt:lpstr>1.1 Quadro normativo sintetico</vt:lpstr>
      <vt:lpstr>Presentazione standard di PowerPoint</vt:lpstr>
      <vt:lpstr>Presentazione standard di PowerPoint</vt:lpstr>
      <vt:lpstr>1.1 Quadro normativo sintetico</vt:lpstr>
      <vt:lpstr>1.1 Quadro normativo sintetico</vt:lpstr>
      <vt:lpstr>1.1 Quadro normativo sintetico</vt:lpstr>
      <vt:lpstr>Presentazione standard di PowerPoint</vt:lpstr>
      <vt:lpstr>Presentazione standard di PowerPoint</vt:lpstr>
      <vt:lpstr>1.1 Quadro normativo sintetico</vt:lpstr>
      <vt:lpstr>1.1 Quadro normativo sintetico</vt:lpstr>
      <vt:lpstr>Presentazione standard di PowerPoint</vt:lpstr>
      <vt:lpstr>Presentazione standard di PowerPoint</vt:lpstr>
      <vt:lpstr>Presentazione standard di PowerPoint</vt:lpstr>
      <vt:lpstr>Presentazione standard di PowerPoint</vt:lpstr>
      <vt:lpstr>Presentazione standard di PowerPoint</vt:lpstr>
      <vt:lpstr>1.2. La coprogrammazione nel Nuovo Codice.</vt:lpstr>
      <vt:lpstr>1.3. Le Linee Guida Ministeriali.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2. Focus su affidamento lavori di manutenzione. La disciplina in vigore fino al 1.7.2023</vt:lpstr>
      <vt:lpstr>2. Affidamenti diretti: tipologie La disciplina applicabile dal 1 luglio 2023</vt:lpstr>
      <vt:lpstr>2. Affidamenti diretti fino ad € 150.000</vt:lpstr>
      <vt:lpstr>2. Affidamenti diretti: tipologie</vt:lpstr>
      <vt:lpstr>2. Affidamenti diretti: tipologie</vt:lpstr>
      <vt:lpstr>Presentazione standard di PowerPoint</vt:lpstr>
      <vt:lpstr> 2 La programmazione preliminare, la progettazione e la determina a contrarre</vt:lpstr>
      <vt:lpstr> 2 La programmazione preliminare, la progettazione e la determina a contrarre</vt:lpstr>
      <vt:lpstr> 2 La programmazione preliminare, la progettazione e la determina a contrarre</vt:lpstr>
      <vt:lpstr> 2 La programmazione preliminare, la progettazione e la determina a contrarre</vt:lpstr>
      <vt:lpstr> 2. La programmazione preliminare, la progettazione e la determina a contrarre</vt:lpstr>
      <vt:lpstr> </vt:lpstr>
      <vt:lpstr>2 Procedura negoziata senza bando: Elenchi di operatori ed indagini preliminari di mercato</vt:lpstr>
      <vt:lpstr>2 Procedura negoziata senza bando: Elenchi di operatori ed indagini preliminari di mercato</vt:lpstr>
      <vt:lpstr>2. Focus: la creazione di «elenchi» nel Codice 2023. </vt:lpstr>
      <vt:lpstr>2. Focus: la creazione di «elenchi» nel Codice 2023. </vt:lpstr>
      <vt:lpstr>2. Focus: la creazione di «elenchi» nel Codice 2023.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2 Termini</vt:lpstr>
      <vt:lpstr>2 L’esecuzione del contratto: cenni.</vt:lpstr>
      <vt:lpstr>2 – I controlli sugli affidamenti nel Codice 2016: cenni.</vt:lpstr>
      <vt:lpstr>2 – I controlli sugli affidamenti: cenni.</vt:lpstr>
      <vt:lpstr>2 – I controlli sugli affidamenti: cenni.</vt:lpstr>
      <vt:lpstr>5 – I controlli sugli affidamenti: cenni.</vt:lpstr>
      <vt:lpstr>Presentazione standard di PowerPoint</vt:lpstr>
      <vt:lpstr>Presentazione standard di PowerPoint</vt:lpstr>
      <vt:lpstr>2 FVOE – Fascicolo Virtuale Operatore Economico</vt:lpstr>
      <vt:lpstr>FVOE – Fascicolo Virtuale Operatore Economico</vt:lpstr>
      <vt:lpstr>FVOE – Fascicolo Virtuale Operatore Economico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alessandro@ciglieri.it</dc:creator>
  <cp:lastModifiedBy>Utente</cp:lastModifiedBy>
  <cp:revision>88</cp:revision>
  <dcterms:created xsi:type="dcterms:W3CDTF">2023-03-05T14:37:13Z</dcterms:created>
  <dcterms:modified xsi:type="dcterms:W3CDTF">2023-05-23T06:57:31Z</dcterms:modified>
</cp:coreProperties>
</file>