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89" r:id="rId1"/>
  </p:sldMasterIdLst>
  <p:notesMasterIdLst>
    <p:notesMasterId r:id="rId23"/>
  </p:notesMasterIdLst>
  <p:handoutMasterIdLst>
    <p:handoutMasterId r:id="rId24"/>
  </p:handoutMasterIdLst>
  <p:sldIdLst>
    <p:sldId id="544" r:id="rId2"/>
    <p:sldId id="711" r:id="rId3"/>
    <p:sldId id="765" r:id="rId4"/>
    <p:sldId id="766" r:id="rId5"/>
    <p:sldId id="768" r:id="rId6"/>
    <p:sldId id="762" r:id="rId7"/>
    <p:sldId id="769" r:id="rId8"/>
    <p:sldId id="770" r:id="rId9"/>
    <p:sldId id="771" r:id="rId10"/>
    <p:sldId id="772" r:id="rId11"/>
    <p:sldId id="773" r:id="rId12"/>
    <p:sldId id="774" r:id="rId13"/>
    <p:sldId id="775" r:id="rId14"/>
    <p:sldId id="776" r:id="rId15"/>
    <p:sldId id="777" r:id="rId16"/>
    <p:sldId id="778" r:id="rId17"/>
    <p:sldId id="779" r:id="rId18"/>
    <p:sldId id="780" r:id="rId19"/>
    <p:sldId id="781" r:id="rId20"/>
    <p:sldId id="782" r:id="rId21"/>
    <p:sldId id="660" r:id="rId22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001C"/>
    <a:srgbClr val="92131F"/>
    <a:srgbClr val="B0ADB5"/>
    <a:srgbClr val="EC7C00"/>
    <a:srgbClr val="CDFFF7"/>
    <a:srgbClr val="4F5577"/>
    <a:srgbClr val="2D859C"/>
    <a:srgbClr val="505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6265" autoAdjust="0"/>
  </p:normalViewPr>
  <p:slideViewPr>
    <p:cSldViewPr snapToGrid="0">
      <p:cViewPr varScale="1">
        <p:scale>
          <a:sx n="107" d="100"/>
          <a:sy n="107" d="100"/>
        </p:scale>
        <p:origin x="18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3507"/>
          </a:xfrm>
          <a:prstGeom prst="rect">
            <a:avLst/>
          </a:prstGeom>
        </p:spPr>
        <p:txBody>
          <a:bodyPr vert="horz" lIns="94785" tIns="47393" rIns="94785" bIns="473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6" y="3"/>
            <a:ext cx="3076363" cy="513507"/>
          </a:xfrm>
          <a:prstGeom prst="rect">
            <a:avLst/>
          </a:prstGeom>
        </p:spPr>
        <p:txBody>
          <a:bodyPr vert="horz" lIns="94785" tIns="47393" rIns="94785" bIns="47393" rtlCol="0"/>
          <a:lstStyle>
            <a:lvl1pPr algn="r">
              <a:defRPr sz="1200"/>
            </a:lvl1pPr>
          </a:lstStyle>
          <a:p>
            <a:fld id="{16E00565-9B0C-4DE4-B149-07F8C9CA9419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3506"/>
          </a:xfrm>
          <a:prstGeom prst="rect">
            <a:avLst/>
          </a:prstGeom>
        </p:spPr>
        <p:txBody>
          <a:bodyPr vert="horz" lIns="94785" tIns="47393" rIns="94785" bIns="473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3506"/>
          </a:xfrm>
          <a:prstGeom prst="rect">
            <a:avLst/>
          </a:prstGeom>
        </p:spPr>
        <p:txBody>
          <a:bodyPr vert="horz" lIns="94785" tIns="47393" rIns="94785" bIns="47393" rtlCol="0" anchor="b"/>
          <a:lstStyle>
            <a:lvl1pPr algn="r">
              <a:defRPr sz="1200"/>
            </a:lvl1pPr>
          </a:lstStyle>
          <a:p>
            <a:fld id="{98961E42-2672-4A40-AB95-ABE08C6348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990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3507"/>
          </a:xfrm>
          <a:prstGeom prst="rect">
            <a:avLst/>
          </a:prstGeom>
        </p:spPr>
        <p:txBody>
          <a:bodyPr vert="horz" lIns="94785" tIns="47393" rIns="94785" bIns="473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6" y="3"/>
            <a:ext cx="3076363" cy="513507"/>
          </a:xfrm>
          <a:prstGeom prst="rect">
            <a:avLst/>
          </a:prstGeom>
        </p:spPr>
        <p:txBody>
          <a:bodyPr vert="horz" lIns="94785" tIns="47393" rIns="94785" bIns="47393" rtlCol="0"/>
          <a:lstStyle>
            <a:lvl1pPr algn="r">
              <a:defRPr sz="1200"/>
            </a:lvl1pPr>
          </a:lstStyle>
          <a:p>
            <a:fld id="{C3FC62AF-7C49-49CC-83E3-DBED19096AF6}" type="datetimeFigureOut">
              <a:rPr lang="it-IT" smtClean="0"/>
              <a:t>06/08/2024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5" tIns="47393" rIns="94785" bIns="4739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4785" tIns="47393" rIns="94785" bIns="47393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3506"/>
          </a:xfrm>
          <a:prstGeom prst="rect">
            <a:avLst/>
          </a:prstGeom>
        </p:spPr>
        <p:txBody>
          <a:bodyPr vert="horz" lIns="94785" tIns="47393" rIns="94785" bIns="473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3506"/>
          </a:xfrm>
          <a:prstGeom prst="rect">
            <a:avLst/>
          </a:prstGeom>
        </p:spPr>
        <p:txBody>
          <a:bodyPr vert="horz" lIns="94785" tIns="47393" rIns="94785" bIns="47393" rtlCol="0" anchor="b"/>
          <a:lstStyle>
            <a:lvl1pPr algn="r">
              <a:defRPr sz="1200"/>
            </a:lvl1pPr>
          </a:lstStyle>
          <a:p>
            <a:fld id="{97E82878-7E5F-45D9-A356-EBBDB24094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327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82878-7E5F-45D9-A356-EBBDB24094F4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014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" y="6375135"/>
            <a:ext cx="9144000" cy="49896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44484" y="6457232"/>
            <a:ext cx="372882" cy="3741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21786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6547"/>
            <a:ext cx="9144000" cy="1081453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64149" y="6383713"/>
            <a:ext cx="4001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>
                <a:solidFill>
                  <a:srgbClr val="8E001C"/>
                </a:solidFill>
                <a:latin typeface="Book Antiqu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Dipartimento Sicurezza e Protezione Civile di Roma Capitale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100713" y="6317273"/>
            <a:ext cx="372882" cy="3741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5483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otocollo.protezionecivile@pec.comune.roma.i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5622" y="1383642"/>
            <a:ext cx="84527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8E0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 Protezione Civile di Roma Capitale</a:t>
            </a:r>
          </a:p>
          <a:p>
            <a:pPr algn="ctr"/>
            <a:endParaRPr lang="it-IT" sz="2400" b="1" dirty="0">
              <a:solidFill>
                <a:srgbClr val="8E00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2800" b="1" dirty="0">
                <a:solidFill>
                  <a:srgbClr val="8E0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SELEZIONE DI ORGANIZZAZIONI DI VOLONTARIATO PER LA STIPULA DI CONVENZIONI DI COLLABORAZIONE NELLE ATTIVITA' DI PROTEZIONE CIVILE PER IL GIUBILEO DELLA CHIESA CATTOLICA 2025</a:t>
            </a:r>
            <a:endParaRPr lang="en-US" sz="2800" b="1" dirty="0">
              <a:solidFill>
                <a:srgbClr val="8E00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2487" y="4701723"/>
            <a:ext cx="8311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8E0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Le presenti indicazioni sono esemplificative e non esaustive dell’avviso pubblico</a:t>
            </a:r>
          </a:p>
          <a:p>
            <a:pPr algn="ctr"/>
            <a:endParaRPr lang="it-IT" sz="1600" b="1" dirty="0" smtClean="0">
              <a:solidFill>
                <a:srgbClr val="8E00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600" b="1" dirty="0" smtClean="0">
                <a:solidFill>
                  <a:srgbClr val="8E00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Agosto 2024</a:t>
            </a:r>
            <a:endParaRPr lang="it-IT" altLang="it-IT" sz="1600" b="1" dirty="0">
              <a:solidFill>
                <a:srgbClr val="8E00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37807" y="169727"/>
            <a:ext cx="612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1600" b="1" dirty="0">
                <a:solidFill>
                  <a:srgbClr val="92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Dipartimento Protezione Civile di Roma Capitale</a:t>
            </a: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486511" y="4537447"/>
            <a:ext cx="8340062" cy="657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7" y="5658462"/>
            <a:ext cx="9144000" cy="119953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9" y="210577"/>
            <a:ext cx="1671706" cy="687740"/>
          </a:xfrm>
          <a:prstGeom prst="rect">
            <a:avLst/>
          </a:prstGeom>
          <a:effectLst>
            <a:glow rad="76200">
              <a:schemeClr val="bg1">
                <a:alpha val="50000"/>
              </a:schemeClr>
            </a:glo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C88719AE-34B9-4224-91F3-DDEC23E527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" r="-168" b="-1"/>
          <a:stretch/>
        </p:blipFill>
        <p:spPr>
          <a:xfrm>
            <a:off x="7918799" y="108506"/>
            <a:ext cx="915553" cy="915553"/>
          </a:xfrm>
          <a:prstGeom prst="ellipse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1333" y="6052304"/>
            <a:ext cx="4414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>
                <a:solidFill>
                  <a:srgbClr val="FFFFFF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Dipartimento Protezione Civile di Roma Capitale</a:t>
            </a:r>
          </a:p>
          <a:p>
            <a:r>
              <a:rPr lang="it-IT" sz="1100" b="1" i="1" dirty="0">
                <a:solidFill>
                  <a:srgbClr val="FFFFFF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Tel.  </a:t>
            </a:r>
            <a:r>
              <a:rPr lang="it-IT" sz="1100" b="1" i="1" dirty="0" smtClean="0">
                <a:solidFill>
                  <a:srgbClr val="FFFFFF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0667109225 </a:t>
            </a:r>
            <a:r>
              <a:rPr lang="it-IT" sz="1100" b="1" i="1" dirty="0">
                <a:solidFill>
                  <a:srgbClr val="FFFFFF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it-IT" sz="1100" b="1" i="1" dirty="0" smtClean="0">
                <a:solidFill>
                  <a:srgbClr val="FFFFFF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0667109234</a:t>
            </a:r>
            <a:r>
              <a:rPr lang="it-IT" sz="1100" b="1" i="1" dirty="0">
                <a:solidFill>
                  <a:srgbClr val="FFFFFF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it-IT" sz="1100" b="1" i="1" dirty="0">
                <a:solidFill>
                  <a:srgbClr val="FFFFFF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Piazza di Porta Metronia, 2 – 00183 Roma</a:t>
            </a:r>
          </a:p>
          <a:p>
            <a:r>
              <a:rPr lang="it-IT" sz="1100" b="1" i="1" dirty="0">
                <a:solidFill>
                  <a:srgbClr val="FFFFFF"/>
                </a:solidFill>
                <a:latin typeface="Palatino Linotype" panose="0204050205050503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protocollo.protezionecivile@pec.comune.roma.it </a:t>
            </a:r>
          </a:p>
        </p:txBody>
      </p:sp>
      <p:cxnSp>
        <p:nvCxnSpPr>
          <p:cNvPr id="19" name="Connettore diritto 18"/>
          <p:cNvCxnSpPr/>
          <p:nvPr/>
        </p:nvCxnSpPr>
        <p:spPr>
          <a:xfrm>
            <a:off x="1979722" y="566283"/>
            <a:ext cx="569925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/>
          <p:nvPr/>
        </p:nvCxnSpPr>
        <p:spPr>
          <a:xfrm>
            <a:off x="604777" y="1935333"/>
            <a:ext cx="7963271" cy="2663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75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4" y="47327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C. Presidio e Gestione di Strutture destinate all’accoglienza di pellegrini, volontari e cittadini romani da alloggiare temporaneamente (con oneri di allestimenti rimborsabili).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5082986" y="3709952"/>
            <a:ext cx="3822093" cy="2276008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PROGETTO;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minimo </a:t>
            </a:r>
            <a:r>
              <a:rPr lang="it-IT" sz="1400" b="1" dirty="0">
                <a:latin typeface="Palatino Linotype" panose="02040502050505030304" pitchFamily="18" charset="0"/>
              </a:rPr>
              <a:t>numero di volontari per la squadra negli </a:t>
            </a:r>
            <a:r>
              <a:rPr lang="it-IT" sz="1400" b="1" dirty="0" smtClean="0">
                <a:latin typeface="Palatino Linotype" panose="02040502050505030304" pitchFamily="18" charset="0"/>
              </a:rPr>
              <a:t>eventi;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Dotazione delle </a:t>
            </a:r>
            <a:r>
              <a:rPr lang="it-IT" sz="1400" b="1" dirty="0" smtClean="0">
                <a:latin typeface="Palatino Linotype" panose="02040502050505030304" pitchFamily="18" charset="0"/>
              </a:rPr>
              <a:t>attrezzature disponibili o da acquisire;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027275"/>
            <a:ext cx="5641193" cy="2549929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C2 - ATTIVITA’ IN SINTESI</a:t>
            </a:r>
          </a:p>
          <a:p>
            <a:r>
              <a:rPr lang="it-IT" b="1" u="sng" dirty="0"/>
              <a:t>Gestione dello spazio esterno di Via </a:t>
            </a:r>
            <a:r>
              <a:rPr lang="it-IT" b="1" u="sng" dirty="0" err="1"/>
              <a:t>Bonaventura</a:t>
            </a:r>
            <a:r>
              <a:rPr lang="it-IT" b="1" u="sng" dirty="0"/>
              <a:t> Cerretti</a:t>
            </a:r>
            <a:endParaRPr lang="it-IT" sz="1400" b="1" u="sng" dirty="0" smtClean="0"/>
          </a:p>
          <a:p>
            <a:r>
              <a:rPr lang="it-IT" sz="1400" b="1" dirty="0"/>
              <a:t>- Informazione alla </a:t>
            </a:r>
            <a:r>
              <a:rPr lang="it-IT" sz="1400" b="1" dirty="0" smtClean="0"/>
              <a:t>popolazione;</a:t>
            </a:r>
            <a:endParaRPr lang="it-IT" sz="1400" b="1" dirty="0"/>
          </a:p>
          <a:p>
            <a:r>
              <a:rPr lang="it-IT" sz="1400" b="1" dirty="0"/>
              <a:t>- due tende per accoglienza di n.10 persone giorno e notte e distribuzione </a:t>
            </a:r>
            <a:r>
              <a:rPr lang="it-IT" sz="1400" b="1" dirty="0" smtClean="0"/>
              <a:t>pasti;</a:t>
            </a:r>
            <a:endParaRPr lang="it-IT" sz="1400" b="1" dirty="0"/>
          </a:p>
          <a:p>
            <a:r>
              <a:rPr lang="it-IT" sz="1400" b="1" dirty="0"/>
              <a:t>- durante gli eventi Giubilari e in caso di necessità o emergenza in particolare da aprile a settembre </a:t>
            </a:r>
            <a:r>
              <a:rPr lang="it-IT" sz="1400" b="1" dirty="0" smtClean="0"/>
              <a:t>2025;</a:t>
            </a:r>
            <a:endParaRPr lang="it-IT" sz="1400" b="1" dirty="0"/>
          </a:p>
          <a:p>
            <a:r>
              <a:rPr lang="it-IT" sz="1400" b="1" dirty="0"/>
              <a:t>- Attivazione, entro 60 minuti, per le necessità di attività di accoglienza.</a:t>
            </a:r>
          </a:p>
          <a:p>
            <a:r>
              <a:rPr lang="it-IT" sz="1400" b="1" dirty="0"/>
              <a:t>(l'area sarà attrezzata con bagni chimici a cura di Roma Capitale)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3693190"/>
            <a:ext cx="4475782" cy="134960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Tutte 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della Citta </a:t>
            </a:r>
            <a:r>
              <a:rPr lang="it-IT" sz="1400" b="1" dirty="0" smtClean="0">
                <a:latin typeface="Palatino Linotype" panose="02040502050505030304" pitchFamily="18" charset="0"/>
              </a:rPr>
              <a:t>Metropolitana;</a:t>
            </a:r>
          </a:p>
          <a:p>
            <a:r>
              <a:rPr lang="it-IT" sz="1400" b="1" dirty="0" smtClean="0">
                <a:latin typeface="Palatino Linotype" panose="02040502050505030304" pitchFamily="18" charset="0"/>
              </a:rPr>
              <a:t>Impegno formale (preventivo) all’acquisizione delle attrezzature/beni necessari allo svolgimento dell’attività.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5158776"/>
            <a:ext cx="447578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Una per struttura.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9"/>
          <a:stretch/>
        </p:blipFill>
        <p:spPr>
          <a:xfrm>
            <a:off x="6141818" y="1380565"/>
            <a:ext cx="2763261" cy="18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96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4" y="47327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C. Presidio e Gestione di Strutture destinate all’accoglienza di pellegrini, volontari e cittadini romani da alloggiare temporaneamente (con oneri di allestimenti rimborsabili).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5082986" y="3643578"/>
            <a:ext cx="3822093" cy="2276008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PROGETTO;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minimo </a:t>
            </a:r>
            <a:r>
              <a:rPr lang="it-IT" sz="1400" b="1" dirty="0">
                <a:latin typeface="Palatino Linotype" panose="02040502050505030304" pitchFamily="18" charset="0"/>
              </a:rPr>
              <a:t>numero di volontari per la squadra negli </a:t>
            </a:r>
            <a:r>
              <a:rPr lang="it-IT" sz="1400" b="1" dirty="0" smtClean="0">
                <a:latin typeface="Palatino Linotype" panose="02040502050505030304" pitchFamily="18" charset="0"/>
              </a:rPr>
              <a:t>eventi;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Dotazione delle </a:t>
            </a:r>
            <a:r>
              <a:rPr lang="it-IT" sz="1400" b="1" dirty="0" smtClean="0">
                <a:latin typeface="Palatino Linotype" panose="02040502050505030304" pitchFamily="18" charset="0"/>
              </a:rPr>
              <a:t>attrezzature disponibili o da acquisire;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027275"/>
            <a:ext cx="5641193" cy="1842043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C3 - ATTIVITA’ IN SINTESI</a:t>
            </a:r>
          </a:p>
          <a:p>
            <a:r>
              <a:rPr lang="it-IT" b="1" u="sng" dirty="0"/>
              <a:t>Gestione dello spazio della propria sede</a:t>
            </a:r>
            <a:r>
              <a:rPr lang="it-IT" b="1" dirty="0"/>
              <a:t> </a:t>
            </a:r>
            <a:endParaRPr lang="it-IT" b="1" dirty="0" smtClean="0"/>
          </a:p>
          <a:p>
            <a:r>
              <a:rPr lang="it-IT" sz="1400" b="1" dirty="0"/>
              <a:t>- Informazione alla popolazione </a:t>
            </a:r>
          </a:p>
          <a:p>
            <a:r>
              <a:rPr lang="it-IT" sz="1400" b="1" dirty="0"/>
              <a:t>- </a:t>
            </a:r>
            <a:r>
              <a:rPr lang="it-IT" sz="1400" b="1" dirty="0" smtClean="0"/>
              <a:t>accoglienza </a:t>
            </a:r>
            <a:r>
              <a:rPr lang="it-IT" sz="1400" b="1" dirty="0"/>
              <a:t>di </a:t>
            </a:r>
            <a:r>
              <a:rPr lang="it-IT" sz="1400" b="1" dirty="0" err="1"/>
              <a:t>n.TOT</a:t>
            </a:r>
            <a:r>
              <a:rPr lang="it-IT" sz="1400" b="1" dirty="0"/>
              <a:t> persone giorno e notte e distribuzione pasti</a:t>
            </a:r>
          </a:p>
          <a:p>
            <a:r>
              <a:rPr lang="it-IT" sz="1400" b="1" dirty="0"/>
              <a:t>- possibilità di piccoli interventi di manutenzioni sede</a:t>
            </a:r>
          </a:p>
          <a:p>
            <a:r>
              <a:rPr lang="it-IT" sz="1400" b="1" dirty="0"/>
              <a:t>- durante gli eventi Giubilari e in caso di necessità o emergenza</a:t>
            </a:r>
          </a:p>
          <a:p>
            <a:r>
              <a:rPr lang="it-IT" sz="1400" b="1" dirty="0"/>
              <a:t>- Attivazione, entro 60 minuti, per le necessità di attività di accoglienza.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4" y="3042777"/>
            <a:ext cx="4475782" cy="1995931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che anno sede nel territorio di Roma e che hanno stipulato con la Protezione Civile di Roma Capitale almeno n. due Convenzioni per attività operative di protezione civile, negli ultimi 4 </a:t>
            </a:r>
            <a:r>
              <a:rPr lang="it-IT" sz="1400" b="1" dirty="0" smtClean="0">
                <a:latin typeface="Palatino Linotype" panose="02040502050505030304" pitchFamily="18" charset="0"/>
              </a:rPr>
              <a:t>anni; </a:t>
            </a:r>
            <a:r>
              <a:rPr lang="it-IT" sz="1400" b="1" dirty="0">
                <a:latin typeface="Palatino Linotype" panose="02040502050505030304" pitchFamily="18" charset="0"/>
              </a:rPr>
              <a:t>Impegno formale </a:t>
            </a:r>
            <a:r>
              <a:rPr lang="it-IT" sz="1400" b="1" dirty="0" smtClean="0">
                <a:latin typeface="Palatino Linotype" panose="02040502050505030304" pitchFamily="18" charset="0"/>
              </a:rPr>
              <a:t>(preventivo) all’acquisizione </a:t>
            </a:r>
            <a:r>
              <a:rPr lang="it-IT" sz="1400" b="1" dirty="0">
                <a:latin typeface="Palatino Linotype" panose="02040502050505030304" pitchFamily="18" charset="0"/>
              </a:rPr>
              <a:t>delle attrezzature/beni necessari allo svolgimento </a:t>
            </a:r>
            <a:r>
              <a:rPr lang="it-IT" sz="1400" b="1" dirty="0" smtClean="0">
                <a:latin typeface="Palatino Linotype" panose="02040502050505030304" pitchFamily="18" charset="0"/>
              </a:rPr>
              <a:t>dell’attività.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4" y="5180104"/>
            <a:ext cx="447578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Una per struttura.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9"/>
          <a:stretch/>
        </p:blipFill>
        <p:spPr>
          <a:xfrm>
            <a:off x="6141818" y="1380565"/>
            <a:ext cx="2763261" cy="18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73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4" y="47327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C. Presidio e Gestione di Strutture destinate all’accoglienza di pellegrini, volontari e cittadini romani da alloggiare temporaneamente (con oneri di allestimenti rimborsabili).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6095997" y="3595537"/>
            <a:ext cx="2763261" cy="1883593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Il PROGETTO;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Il minimo </a:t>
            </a:r>
            <a:r>
              <a:rPr lang="it-IT" sz="1400" b="1" dirty="0">
                <a:latin typeface="Palatino Linotype" panose="02040502050505030304" pitchFamily="18" charset="0"/>
              </a:rPr>
              <a:t>numero di volontari per la squadra negli </a:t>
            </a:r>
            <a:r>
              <a:rPr lang="it-IT" sz="1400" b="1" dirty="0" smtClean="0">
                <a:latin typeface="Palatino Linotype" panose="02040502050505030304" pitchFamily="18" charset="0"/>
              </a:rPr>
              <a:t>eventi;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Dotazione delle </a:t>
            </a:r>
            <a:r>
              <a:rPr lang="it-IT" sz="1400" b="1" dirty="0" smtClean="0">
                <a:latin typeface="Palatino Linotype" panose="02040502050505030304" pitchFamily="18" charset="0"/>
              </a:rPr>
              <a:t>attrezzature disponibili o da acquisire;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4" y="1034023"/>
            <a:ext cx="5641193" cy="2334485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C4 - ATTIVITA’ IN SINTESI</a:t>
            </a:r>
          </a:p>
          <a:p>
            <a:r>
              <a:rPr lang="it-IT" b="1" u="sng" dirty="0"/>
              <a:t>Gestione dello spazio della sede di Roma Capitale date in presidio alle </a:t>
            </a:r>
            <a:r>
              <a:rPr lang="it-IT" b="1" u="sng" dirty="0" err="1"/>
              <a:t>OOdV</a:t>
            </a:r>
            <a:r>
              <a:rPr lang="it-IT" b="1" u="sng" dirty="0"/>
              <a:t> </a:t>
            </a:r>
            <a:endParaRPr lang="it-IT" b="1" u="sng" dirty="0" smtClean="0"/>
          </a:p>
          <a:p>
            <a:r>
              <a:rPr lang="it-IT" sz="1400" b="1" dirty="0" smtClean="0"/>
              <a:t>- </a:t>
            </a:r>
            <a:r>
              <a:rPr lang="it-IT" sz="1400" b="1" dirty="0"/>
              <a:t>Informazione alla </a:t>
            </a:r>
            <a:r>
              <a:rPr lang="it-IT" sz="1400" b="1" dirty="0" smtClean="0"/>
              <a:t>popolazione;</a:t>
            </a:r>
            <a:endParaRPr lang="it-IT" sz="1400" b="1" dirty="0"/>
          </a:p>
          <a:p>
            <a:r>
              <a:rPr lang="it-IT" sz="1400" b="1" dirty="0"/>
              <a:t>- </a:t>
            </a:r>
            <a:r>
              <a:rPr lang="it-IT" sz="1400" b="1" dirty="0" smtClean="0"/>
              <a:t>accoglienza </a:t>
            </a:r>
            <a:r>
              <a:rPr lang="it-IT" sz="1400" b="1" dirty="0"/>
              <a:t>fino a n.200 persone giorno e notte e distribuzione </a:t>
            </a:r>
            <a:r>
              <a:rPr lang="it-IT" sz="1400" b="1" dirty="0" smtClean="0"/>
              <a:t>pasti;</a:t>
            </a:r>
            <a:endParaRPr lang="it-IT" sz="1400" b="1" dirty="0"/>
          </a:p>
          <a:p>
            <a:r>
              <a:rPr lang="it-IT" sz="1400" b="1" dirty="0"/>
              <a:t>- possibilità di adeguamento/manutenzione </a:t>
            </a:r>
            <a:r>
              <a:rPr lang="it-IT" sz="1400" b="1" dirty="0" smtClean="0"/>
              <a:t>sede;</a:t>
            </a:r>
            <a:endParaRPr lang="it-IT" sz="1400" b="1" dirty="0"/>
          </a:p>
          <a:p>
            <a:r>
              <a:rPr lang="it-IT" sz="1400" b="1" dirty="0"/>
              <a:t>- durante gli eventi Giubilari e in caso di necessità o </a:t>
            </a:r>
            <a:r>
              <a:rPr lang="it-IT" sz="1400" b="1" dirty="0" smtClean="0"/>
              <a:t>emergenza;</a:t>
            </a:r>
            <a:endParaRPr lang="it-IT" sz="1400" b="1" dirty="0"/>
          </a:p>
          <a:p>
            <a:r>
              <a:rPr lang="it-IT" sz="1400" b="1" dirty="0"/>
              <a:t>- Attivazione, entro 60 minuti, per le necessità di attività di accoglienza.</a:t>
            </a:r>
          </a:p>
          <a:p>
            <a:r>
              <a:rPr lang="it-IT" sz="1400" b="1" dirty="0"/>
              <a:t>(sottoscrizione disciplinare in caso di progetti congiunti).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3" y="3595537"/>
            <a:ext cx="5641194" cy="1565044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che hanno affidate in presidio locali di Roma Capitale e che </a:t>
            </a:r>
            <a:r>
              <a:rPr lang="it-IT" sz="1400" b="1" dirty="0" smtClean="0">
                <a:latin typeface="Palatino Linotype" panose="02040502050505030304" pitchFamily="18" charset="0"/>
              </a:rPr>
              <a:t>hanno </a:t>
            </a:r>
            <a:r>
              <a:rPr lang="it-IT" sz="1400" b="1" dirty="0">
                <a:latin typeface="Palatino Linotype" panose="02040502050505030304" pitchFamily="18" charset="0"/>
              </a:rPr>
              <a:t>stipulato con la Protezione Civile di Roma Capitale almeno n. due Convenzioni per attività operative di protezione civile, negli ultimi 4 anni (tale requisito non è richiesto per le </a:t>
            </a:r>
            <a:r>
              <a:rPr lang="it-IT" sz="1400" b="1" dirty="0" err="1">
                <a:latin typeface="Palatino Linotype" panose="02040502050505030304" pitchFamily="18" charset="0"/>
              </a:rPr>
              <a:t>OO.d.VV</a:t>
            </a:r>
            <a:r>
              <a:rPr lang="it-IT" sz="1400" b="1" dirty="0">
                <a:latin typeface="Palatino Linotype" panose="02040502050505030304" pitchFamily="18" charset="0"/>
              </a:rPr>
              <a:t>. mandanti nei confronti di </a:t>
            </a:r>
            <a:r>
              <a:rPr lang="it-IT" sz="1400" b="1" dirty="0" smtClean="0">
                <a:latin typeface="Palatino Linotype" panose="02040502050505030304" pitchFamily="18" charset="0"/>
              </a:rPr>
              <a:t>capofila)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3" y="5356002"/>
            <a:ext cx="5641194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Una progetto per struttura.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9"/>
          <a:stretch/>
        </p:blipFill>
        <p:spPr>
          <a:xfrm>
            <a:off x="6141818" y="1380565"/>
            <a:ext cx="2763261" cy="18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16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4" y="47327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C. Presidio e Gestione di Strutture destinate all’accoglienza di pellegrini, volontari e cittadini romani da alloggiare temporaneamente (con oneri di allestimenti rimborsabili).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6212541" y="3643578"/>
            <a:ext cx="2692538" cy="2276008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PROGETTO;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minimo </a:t>
            </a:r>
            <a:r>
              <a:rPr lang="it-IT" sz="1400" b="1" dirty="0">
                <a:latin typeface="Palatino Linotype" panose="02040502050505030304" pitchFamily="18" charset="0"/>
              </a:rPr>
              <a:t>numero di volontari per la squadra negli </a:t>
            </a:r>
            <a:r>
              <a:rPr lang="it-IT" sz="1400" b="1" dirty="0" smtClean="0">
                <a:latin typeface="Palatino Linotype" panose="02040502050505030304" pitchFamily="18" charset="0"/>
              </a:rPr>
              <a:t>eventi;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Dotazione delle </a:t>
            </a:r>
            <a:r>
              <a:rPr lang="it-IT" sz="1400" b="1" dirty="0" smtClean="0">
                <a:latin typeface="Palatino Linotype" panose="02040502050505030304" pitchFamily="18" charset="0"/>
              </a:rPr>
              <a:t>attrezzature disponibili o da acquisire;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027275"/>
            <a:ext cx="5641193" cy="2765372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C5 - ATTIVITA’ IN SINTESI</a:t>
            </a:r>
          </a:p>
          <a:p>
            <a:r>
              <a:rPr lang="it-IT" b="1" u="sng" dirty="0"/>
              <a:t>Gestione di struttura campale </a:t>
            </a:r>
            <a:r>
              <a:rPr lang="it-IT" b="1" u="sng" dirty="0" smtClean="0"/>
              <a:t>con capienza </a:t>
            </a:r>
            <a:r>
              <a:rPr lang="it-IT" b="1" u="sng" dirty="0"/>
              <a:t>tra 200 e 2000 persone</a:t>
            </a:r>
            <a:endParaRPr lang="it-IT" sz="1400" b="1" u="sng" dirty="0">
              <a:latin typeface="Palatino Linotype" panose="02040502050505030304" pitchFamily="18" charset="0"/>
            </a:endParaRPr>
          </a:p>
          <a:p>
            <a:r>
              <a:rPr lang="it-IT" sz="1400" b="1" dirty="0"/>
              <a:t>- Disponibilità di almeno 200 brandine e relativi effetti </a:t>
            </a:r>
            <a:r>
              <a:rPr lang="it-IT" sz="1400" b="1" dirty="0" smtClean="0"/>
              <a:t>letterecci;</a:t>
            </a:r>
            <a:endParaRPr lang="it-IT" sz="1400" b="1" dirty="0"/>
          </a:p>
          <a:p>
            <a:r>
              <a:rPr lang="it-IT" sz="1400" b="1" dirty="0"/>
              <a:t>- Mezzi per il trasporto per circa 40 persone alla </a:t>
            </a:r>
            <a:r>
              <a:rPr lang="it-IT" sz="1400" b="1" dirty="0" smtClean="0"/>
              <a:t>volta;</a:t>
            </a:r>
            <a:endParaRPr lang="it-IT" sz="1400" b="1" dirty="0"/>
          </a:p>
          <a:p>
            <a:r>
              <a:rPr lang="it-IT" sz="1400" b="1" dirty="0"/>
              <a:t>- Eventuale allestimento entro 6 ore di cucina da campo per somministrazione almeno della </a:t>
            </a:r>
            <a:r>
              <a:rPr lang="it-IT" sz="1400" b="1" dirty="0" smtClean="0"/>
              <a:t>colazione;</a:t>
            </a:r>
            <a:endParaRPr lang="it-IT" sz="1400" b="1" dirty="0"/>
          </a:p>
          <a:p>
            <a:r>
              <a:rPr lang="it-IT" sz="1400" b="1" dirty="0"/>
              <a:t>- durante gli eventi Giubilari e in caso di necessità o emergenza</a:t>
            </a:r>
          </a:p>
          <a:p>
            <a:r>
              <a:rPr lang="it-IT" sz="1400" b="1" dirty="0"/>
              <a:t>- Attivazione, entro 60 minuti, per le necessità di attività di accoglienza.</a:t>
            </a:r>
          </a:p>
          <a:p>
            <a:r>
              <a:rPr lang="it-IT" sz="1400" b="1" dirty="0"/>
              <a:t>(Sottoscrizione congiunta della proposta in caso di progetto proposto da più </a:t>
            </a:r>
            <a:r>
              <a:rPr lang="it-IT" sz="1400" b="1" dirty="0" err="1"/>
              <a:t>OO.d.V</a:t>
            </a:r>
            <a:r>
              <a:rPr lang="it-IT" sz="1400" b="1" dirty="0"/>
              <a:t>. insieme con capofila)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4" y="3792647"/>
            <a:ext cx="5641194" cy="1780487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/>
              <a:t>Tutte le </a:t>
            </a:r>
            <a:r>
              <a:rPr lang="it-IT" sz="1400" b="1" dirty="0" err="1"/>
              <a:t>OO.d.V</a:t>
            </a:r>
            <a:r>
              <a:rPr lang="it-IT" sz="1400" b="1" dirty="0"/>
              <a:t>. della Citta Metropolitana</a:t>
            </a:r>
            <a:r>
              <a:rPr lang="it-IT" sz="1400" b="1" dirty="0" smtClean="0"/>
              <a:t>;</a:t>
            </a:r>
          </a:p>
          <a:p>
            <a:r>
              <a:rPr lang="it-IT" sz="1400" b="1" dirty="0"/>
              <a:t>Impegno formale </a:t>
            </a:r>
            <a:r>
              <a:rPr lang="it-IT" sz="1400" b="1" dirty="0" smtClean="0"/>
              <a:t>(preventivo) all’acquisizione </a:t>
            </a:r>
            <a:r>
              <a:rPr lang="it-IT" sz="1400" b="1" dirty="0"/>
              <a:t>delle attrezzature/beni necessari allo svolgimento </a:t>
            </a:r>
            <a:r>
              <a:rPr lang="it-IT" sz="1400" b="1" dirty="0" smtClean="0"/>
              <a:t>dell’attività;</a:t>
            </a:r>
            <a:endParaRPr lang="it-IT" sz="1400" b="1" dirty="0"/>
          </a:p>
          <a:p>
            <a:r>
              <a:rPr lang="it-IT" sz="1400" b="1" dirty="0"/>
              <a:t>Disponibilità di almeno 200 brandine e relativi effetti </a:t>
            </a:r>
            <a:r>
              <a:rPr lang="it-IT" sz="1400" b="1" dirty="0" smtClean="0"/>
              <a:t>letterecci;</a:t>
            </a:r>
            <a:endParaRPr lang="it-IT" sz="1400" b="1" dirty="0"/>
          </a:p>
          <a:p>
            <a:r>
              <a:rPr lang="it-IT" sz="1400" b="1" dirty="0"/>
              <a:t>Mezzi per il trasporto per circa 40 persone alla </a:t>
            </a:r>
            <a:r>
              <a:rPr lang="it-IT" sz="1400" b="1" dirty="0" smtClean="0"/>
              <a:t>volta;</a:t>
            </a:r>
            <a:endParaRPr lang="it-IT" sz="1400" b="1" dirty="0"/>
          </a:p>
          <a:p>
            <a:r>
              <a:rPr lang="it-IT" sz="1400" b="1" dirty="0"/>
              <a:t>(Eventuale cucina da campo</a:t>
            </a:r>
            <a:r>
              <a:rPr lang="it-IT" sz="1400" b="1" dirty="0" smtClean="0"/>
              <a:t>)</a:t>
            </a:r>
            <a:endParaRPr lang="it-IT" b="1" dirty="0" smtClean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4" y="5573134"/>
            <a:ext cx="5641194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Un progetto per struttura.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9"/>
          <a:stretch/>
        </p:blipFill>
        <p:spPr>
          <a:xfrm>
            <a:off x="6141818" y="1380565"/>
            <a:ext cx="2763261" cy="18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1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5" y="103945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D. Supporto Logistico al Dipartimento Protezione Civile di Roma Capitale per le attività di trasporto montaggio e eventuale stoccaggio di strutture mobili e attrezzature per la Sala operativa Roma Giubileo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6185647" y="3764221"/>
            <a:ext cx="2719434" cy="2276008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PROGETTO;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minimo </a:t>
            </a:r>
            <a:r>
              <a:rPr lang="it-IT" sz="1400" b="1" dirty="0">
                <a:latin typeface="Palatino Linotype" panose="02040502050505030304" pitchFamily="18" charset="0"/>
              </a:rPr>
              <a:t>numero di volontari per la squadra negli </a:t>
            </a:r>
            <a:r>
              <a:rPr lang="it-IT" sz="1400" b="1" dirty="0" smtClean="0">
                <a:latin typeface="Palatino Linotype" panose="02040502050505030304" pitchFamily="18" charset="0"/>
              </a:rPr>
              <a:t>eventi; 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Dotazione delle attrezzature </a:t>
            </a:r>
            <a:r>
              <a:rPr lang="it-IT" sz="1400" b="1" dirty="0" smtClean="0">
                <a:latin typeface="Palatino Linotype" panose="02040502050505030304" pitchFamily="18" charset="0"/>
              </a:rPr>
              <a:t>disponibili o da acquisire.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195411"/>
            <a:ext cx="5641193" cy="2211375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ATTIVITA’ IN SINTESI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Supporto logistico, di movimentazione e stoccaggio di materiali e mezzi a disposizione della sala operativa Roma </a:t>
            </a:r>
            <a:r>
              <a:rPr lang="it-IT" sz="1400" b="1" dirty="0" smtClean="0">
                <a:latin typeface="Palatino Linotype" panose="02040502050505030304" pitchFamily="18" charset="0"/>
              </a:rPr>
              <a:t>Giubileo.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allestimento campo operativo parco di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Centocelle</a:t>
            </a:r>
            <a:r>
              <a:rPr lang="it-IT" sz="1400" b="1" dirty="0" smtClean="0">
                <a:latin typeface="Palatino Linotype" panose="02040502050505030304" pitchFamily="18" charset="0"/>
              </a:rPr>
              <a:t>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- </a:t>
            </a:r>
            <a:r>
              <a:rPr lang="it-IT" sz="1400" b="1" dirty="0">
                <a:latin typeface="Palatino Linotype" panose="02040502050505030304" pitchFamily="18" charset="0"/>
              </a:rPr>
              <a:t>allestimento campo operativo stadio del nuoto e palazzo dello sport di Tor </a:t>
            </a:r>
            <a:r>
              <a:rPr lang="it-IT" sz="1400" b="1" dirty="0" smtClean="0">
                <a:latin typeface="Palatino Linotype" panose="02040502050505030304" pitchFamily="18" charset="0"/>
              </a:rPr>
              <a:t>Vergata;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cura e manutenzione dei campi </a:t>
            </a:r>
            <a:r>
              <a:rPr lang="it-IT" sz="1400" b="1" dirty="0" smtClean="0">
                <a:latin typeface="Palatino Linotype" panose="02040502050505030304" pitchFamily="18" charset="0"/>
              </a:rPr>
              <a:t>operativi;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durante gli eventi Giubilari in particolare quelli di tipo arancio </a:t>
            </a:r>
            <a:r>
              <a:rPr lang="it-IT" sz="1400" b="1" dirty="0" smtClean="0">
                <a:latin typeface="Palatino Linotype" panose="02040502050505030304" pitchFamily="18" charset="0"/>
              </a:rPr>
              <a:t>e </a:t>
            </a:r>
            <a:r>
              <a:rPr lang="it-IT" sz="1400" b="1" dirty="0">
                <a:latin typeface="Palatino Linotype" panose="02040502050505030304" pitchFamily="18" charset="0"/>
              </a:rPr>
              <a:t>rosso, e in caso di necessità o </a:t>
            </a:r>
            <a:r>
              <a:rPr lang="it-IT" sz="1400" b="1" dirty="0" smtClean="0">
                <a:latin typeface="Palatino Linotype" panose="02040502050505030304" pitchFamily="18" charset="0"/>
              </a:rPr>
              <a:t>emergenza.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4" y="3445462"/>
            <a:ext cx="5641193" cy="1995931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in convenzione con Roma Capitale fino al </a:t>
            </a:r>
            <a:r>
              <a:rPr lang="it-IT" sz="1400" b="1" dirty="0" smtClean="0">
                <a:latin typeface="Palatino Linotype" panose="02040502050505030304" pitchFamily="18" charset="0"/>
              </a:rPr>
              <a:t>28/02/2025;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r>
              <a:rPr lang="it-IT" sz="1400" b="1" dirty="0">
                <a:latin typeface="Palatino Linotype" panose="02040502050505030304" pitchFamily="18" charset="0"/>
              </a:rPr>
              <a:t>Iscrizione alle tre specializzazioni di Logistica d'emergenza della Regione;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Disponibilità di magazzino di </a:t>
            </a:r>
            <a:r>
              <a:rPr lang="it-IT" sz="1400" b="1" dirty="0" smtClean="0">
                <a:latin typeface="Palatino Linotype" panose="02040502050505030304" pitchFamily="18" charset="0"/>
              </a:rPr>
              <a:t>900mq;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r>
              <a:rPr lang="it-IT" sz="1400" b="1" dirty="0">
                <a:latin typeface="Palatino Linotype" panose="02040502050505030304" pitchFamily="18" charset="0"/>
              </a:rPr>
              <a:t>(in caso di mancata partecipazione, si farà ricognizione tra 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non in convenzione con Roma Capitale ma che </a:t>
            </a:r>
            <a:r>
              <a:rPr lang="it-IT" sz="1400" b="1" dirty="0" smtClean="0">
                <a:latin typeface="Palatino Linotype" panose="02040502050505030304" pitchFamily="18" charset="0"/>
              </a:rPr>
              <a:t>hanno risposto al presente </a:t>
            </a:r>
            <a:r>
              <a:rPr lang="it-IT" sz="1400" b="1" dirty="0">
                <a:latin typeface="Palatino Linotype" panose="02040502050505030304" pitchFamily="18" charset="0"/>
              </a:rPr>
              <a:t>avviso)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5" y="5578068"/>
            <a:ext cx="564119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Una.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894" y="1427877"/>
            <a:ext cx="2782186" cy="16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0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5" y="103945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E.   Supporto con risorse umane per l’implementazione delle attività di comunicazione radio e presidio “sala operativa protezione civile Roma Giubileo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”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6095998" y="4197029"/>
            <a:ext cx="2809082" cy="1131079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 curriculum dei volontari.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195411"/>
            <a:ext cx="5641193" cy="1780487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ATTIVITA’ IN SINTESI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Supporto di persone alle attività dell'Ufficio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continuità </a:t>
            </a:r>
            <a:r>
              <a:rPr lang="it-IT" sz="1400" b="1" dirty="0" smtClean="0">
                <a:latin typeface="Palatino Linotype" panose="02040502050505030304" pitchFamily="18" charset="0"/>
              </a:rPr>
              <a:t>amministrativa;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</a:t>
            </a:r>
            <a:r>
              <a:rPr lang="it-IT" sz="1400" b="1" dirty="0" smtClean="0">
                <a:latin typeface="Palatino Linotype" panose="02040502050505030304" pitchFamily="18" charset="0"/>
              </a:rPr>
              <a:t>comunicazione;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</a:t>
            </a:r>
            <a:r>
              <a:rPr lang="it-IT" sz="1400" b="1" dirty="0" smtClean="0">
                <a:latin typeface="Palatino Linotype" panose="02040502050505030304" pitchFamily="18" charset="0"/>
              </a:rPr>
              <a:t>radiocomunicazione.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(fino a 4 candidature per attività</a:t>
            </a:r>
            <a:r>
              <a:rPr lang="it-IT" sz="1400" b="1" dirty="0" smtClean="0">
                <a:latin typeface="Palatino Linotype" panose="02040502050505030304" pitchFamily="18" charset="0"/>
              </a:rPr>
              <a:t>)</a:t>
            </a:r>
          </a:p>
          <a:p>
            <a:pPr lvl="0"/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5" y="3371080"/>
            <a:ext cx="5641193" cy="1565044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in convenzione con Roma Capitale fino al 28/02/2025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(in caso di mancata partecipazione, si farà ricognizione tra 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non in convenzione con Roma Capitale ma che hanno risposto al presente avviso</a:t>
            </a:r>
            <a:r>
              <a:rPr lang="it-IT" sz="1400" b="1" dirty="0" smtClean="0">
                <a:latin typeface="Palatino Linotype" panose="02040502050505030304" pitchFamily="18" charset="0"/>
              </a:rPr>
              <a:t>)</a:t>
            </a:r>
          </a:p>
          <a:p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5328108"/>
            <a:ext cx="564119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Non determinato.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4" name="Picture 5" descr="17004710597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195411"/>
            <a:ext cx="2809083" cy="28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54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5" y="103945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F. Concorso specialistico con progetti speciali per le comunicazioni audio video ed altri potenziamenti funzionali del sistema capitolino in occasione del Giubileo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6095997" y="4124926"/>
            <a:ext cx="2809082" cy="1131079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PROGETTO.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195411"/>
            <a:ext cx="5641193" cy="2642262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ATTIVITA’ IN SINTESI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Progetti speciali di ausilio: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</a:t>
            </a:r>
            <a:r>
              <a:rPr lang="it-IT" sz="1400" b="1" dirty="0" err="1">
                <a:latin typeface="Palatino Linotype" panose="02040502050505030304" pitchFamily="18" charset="0"/>
              </a:rPr>
              <a:t>raffrescatori</a:t>
            </a:r>
            <a:r>
              <a:rPr lang="it-IT" sz="1400" b="1" dirty="0">
                <a:latin typeface="Palatino Linotype" panose="02040502050505030304" pitchFamily="18" charset="0"/>
              </a:rPr>
              <a:t> per il </a:t>
            </a:r>
            <a:r>
              <a:rPr lang="it-IT" sz="1400" b="1" dirty="0" smtClean="0">
                <a:latin typeface="Palatino Linotype" panose="02040502050505030304" pitchFamily="18" charset="0"/>
              </a:rPr>
              <a:t>caldo;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attività di previsione e prevenzione dei rischi, monitoraggio del territorio, attività di informazione e comunicazioni con supporti </a:t>
            </a:r>
            <a:r>
              <a:rPr lang="it-IT" sz="1400" b="1" dirty="0" smtClean="0">
                <a:latin typeface="Palatino Linotype" panose="02040502050505030304" pitchFamily="18" charset="0"/>
              </a:rPr>
              <a:t>audio/video;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possibilità di trasmissione alla sede della Protezione Civile di Roma </a:t>
            </a:r>
            <a:r>
              <a:rPr lang="it-IT" sz="1400" b="1" dirty="0" smtClean="0">
                <a:latin typeface="Palatino Linotype" panose="02040502050505030304" pitchFamily="18" charset="0"/>
              </a:rPr>
              <a:t>Capitale;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(in alcuni casi necessita di bozza DPIA)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 - </a:t>
            </a:r>
            <a:r>
              <a:rPr lang="it-IT" sz="1400" b="1" dirty="0" smtClean="0">
                <a:latin typeface="Palatino Linotype" panose="02040502050505030304" pitchFamily="18" charset="0"/>
              </a:rPr>
              <a:t>altre attività </a:t>
            </a:r>
            <a:r>
              <a:rPr lang="it-IT" sz="1400" b="1" dirty="0">
                <a:latin typeface="Palatino Linotype" panose="02040502050505030304" pitchFamily="18" charset="0"/>
              </a:rPr>
              <a:t>utili </a:t>
            </a:r>
            <a:r>
              <a:rPr lang="it-IT" sz="1400" b="1" dirty="0" smtClean="0">
                <a:latin typeface="Palatino Linotype" panose="02040502050505030304" pitchFamily="18" charset="0"/>
              </a:rPr>
              <a:t>all'accoglienza.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 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4" y="3904255"/>
            <a:ext cx="5641193" cy="134960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 smtClean="0">
                <a:latin typeface="Palatino Linotype" panose="02040502050505030304" pitchFamily="18" charset="0"/>
              </a:rPr>
              <a:t>Le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che hanno stipulato con la Protezione Civile di Roma Capitale almeno n. due Convenzioni per attività operative di protezione civile, negli ultimi 4 </a:t>
            </a:r>
            <a:r>
              <a:rPr lang="it-IT" sz="1400" b="1" dirty="0" smtClean="0">
                <a:latin typeface="Palatino Linotype" panose="02040502050505030304" pitchFamily="18" charset="0"/>
              </a:rPr>
              <a:t>anni.</a:t>
            </a:r>
          </a:p>
          <a:p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5328108"/>
            <a:ext cx="564119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Non determinato.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2" name="Picture 1" descr="1700471024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1343178"/>
            <a:ext cx="2809082" cy="21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36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5" y="103945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G.   Azione formativa e comunicativa per l'addestramento dei volontari del sistema nazionale, regionale e capitolino, alle azioni giubilari, in favore dei pellegrini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6126674" y="4508937"/>
            <a:ext cx="2809082" cy="1780487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Il PROGETTO;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I curriculum dei volontari formatori;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Pregresse attività di formazione per la Colonna Mobile degli Enti Locali.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131089"/>
            <a:ext cx="5641193" cy="371948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ATTIVITA’ IN SINTESI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Formazione a distanza/registrata per: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il grande </a:t>
            </a:r>
            <a:r>
              <a:rPr lang="it-IT" sz="1400" b="1" dirty="0" smtClean="0">
                <a:latin typeface="Palatino Linotype" panose="02040502050505030304" pitchFamily="18" charset="0"/>
              </a:rPr>
              <a:t>evento;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Roma e il </a:t>
            </a:r>
            <a:r>
              <a:rPr lang="it-IT" sz="1400" b="1" dirty="0" smtClean="0">
                <a:latin typeface="Palatino Linotype" panose="02040502050505030304" pitchFamily="18" charset="0"/>
              </a:rPr>
              <a:t>Giubileo;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</a:t>
            </a:r>
            <a:r>
              <a:rPr lang="it-IT" sz="1400" b="1" dirty="0" smtClean="0">
                <a:latin typeface="Palatino Linotype" panose="02040502050505030304" pitchFamily="18" charset="0"/>
              </a:rPr>
              <a:t>l'accoglienza;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- comunicazione </a:t>
            </a:r>
            <a:r>
              <a:rPr lang="it-IT" sz="1400" b="1" dirty="0">
                <a:latin typeface="Palatino Linotype" panose="02040502050505030304" pitchFamily="18" charset="0"/>
              </a:rPr>
              <a:t>in lingua </a:t>
            </a:r>
            <a:r>
              <a:rPr lang="it-IT" sz="1400" b="1" dirty="0" smtClean="0">
                <a:latin typeface="Palatino Linotype" panose="02040502050505030304" pitchFamily="18" charset="0"/>
              </a:rPr>
              <a:t>straniera;</a:t>
            </a:r>
          </a:p>
          <a:p>
            <a:pPr lvl="0"/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pillole formative per i 4 argomenti di durata tra 5 e 15 minuti per un Totale di 4 ore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max</a:t>
            </a:r>
            <a:r>
              <a:rPr lang="it-IT" sz="1400" b="1" dirty="0" smtClean="0">
                <a:latin typeface="Palatino Linotype" panose="02040502050505030304" pitchFamily="18" charset="0"/>
              </a:rPr>
              <a:t>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per omogeneità e identità visiva uniforme, impiego di materiale rilasciato da Roma </a:t>
            </a:r>
            <a:r>
              <a:rPr lang="it-IT" sz="1400" b="1" dirty="0" smtClean="0">
                <a:latin typeface="Palatino Linotype" panose="02040502050505030304" pitchFamily="18" charset="0"/>
              </a:rPr>
              <a:t>Capitale;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due cicli da 6 ore di lezioni in presenza durante l'anno </a:t>
            </a:r>
            <a:r>
              <a:rPr lang="it-IT" sz="1400" b="1" dirty="0" smtClean="0">
                <a:latin typeface="Palatino Linotype" panose="02040502050505030304" pitchFamily="18" charset="0"/>
              </a:rPr>
              <a:t>giubilare;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supporto all'attività informativa e di comunicazione di Roma </a:t>
            </a:r>
            <a:r>
              <a:rPr lang="it-IT" sz="1400" b="1" dirty="0" smtClean="0">
                <a:latin typeface="Palatino Linotype" panose="02040502050505030304" pitchFamily="18" charset="0"/>
              </a:rPr>
              <a:t>Capitale.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(rilascio liberatoria per l'utilizzo del materiale da parte di Roma Capitale)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43290" y="4850569"/>
            <a:ext cx="5641193" cy="703269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in convenzione con Roma Capitale fino al </a:t>
            </a:r>
            <a:r>
              <a:rPr lang="it-IT" sz="1400" b="1" dirty="0" smtClean="0">
                <a:latin typeface="Palatino Linotype" panose="02040502050505030304" pitchFamily="18" charset="0"/>
              </a:rPr>
              <a:t>28/02/2025.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43290" y="5553838"/>
            <a:ext cx="564119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N. 4 -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OO.d.V</a:t>
            </a:r>
            <a:r>
              <a:rPr lang="it-IT" sz="1400" b="1" dirty="0" smtClean="0">
                <a:latin typeface="Palatino Linotype" panose="02040502050505030304" pitchFamily="18" charset="0"/>
              </a:rPr>
              <a:t>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5" name="Immagine 14" descr="Ritaglio schermat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31" y="1131089"/>
            <a:ext cx="2328768" cy="33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9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5" y="103945"/>
            <a:ext cx="8450275" cy="723275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H.   Progetto di comunicazione documentaria dell'esperienza Giubilare 2025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.</a:t>
            </a:r>
          </a:p>
          <a:p>
            <a:pPr algn="ctr">
              <a:spcAft>
                <a:spcPts val="600"/>
              </a:spcAft>
            </a:pP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6095998" y="3718299"/>
            <a:ext cx="2809082" cy="1384995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PROGETTO;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curriculum del volontario.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sz="14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131089"/>
            <a:ext cx="5641193" cy="1780487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ATTIVITA’ IN SINTESI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Documentazione degli eventi e dell'esperienza Giubilare per finalità utili alla futura pianificazione nonché per attività di informazione e </a:t>
            </a:r>
            <a:r>
              <a:rPr lang="it-IT" sz="1400" b="1" dirty="0" smtClean="0">
                <a:latin typeface="Palatino Linotype" panose="02040502050505030304" pitchFamily="18" charset="0"/>
              </a:rPr>
              <a:t>formazione.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(rilascio liberatoria per l'utilizzo del materiale da parte di Roma Capitale</a:t>
            </a:r>
            <a:r>
              <a:rPr lang="it-IT" sz="1400" b="1" dirty="0" smtClean="0">
                <a:latin typeface="Palatino Linotype" panose="02040502050505030304" pitchFamily="18" charset="0"/>
              </a:rPr>
              <a:t>)</a:t>
            </a:r>
          </a:p>
          <a:p>
            <a:pPr lvl="0"/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43289" y="3322807"/>
            <a:ext cx="5641193" cy="1780487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che hanno stipulato con la Protezione Civile di Roma Capitale almeno n. due Convenzioni per attività operative di protezione civile, negli ultimi 4 </a:t>
            </a:r>
            <a:r>
              <a:rPr lang="it-IT" sz="1400" b="1" dirty="0" smtClean="0">
                <a:latin typeface="Palatino Linotype" panose="02040502050505030304" pitchFamily="18" charset="0"/>
              </a:rPr>
              <a:t>anni.</a:t>
            </a:r>
          </a:p>
          <a:p>
            <a:r>
              <a:rPr lang="it-IT" sz="1400" b="1" dirty="0" smtClean="0">
                <a:latin typeface="Palatino Linotype" panose="02040502050505030304" pitchFamily="18" charset="0"/>
              </a:rPr>
              <a:t>Avere </a:t>
            </a:r>
            <a:r>
              <a:rPr lang="it-IT" sz="1400" b="1" dirty="0">
                <a:latin typeface="Palatino Linotype" panose="02040502050505030304" pitchFamily="18" charset="0"/>
              </a:rPr>
              <a:t>volontario con curriculum da </a:t>
            </a:r>
            <a:r>
              <a:rPr lang="it-IT" sz="1400" b="1" dirty="0" smtClean="0">
                <a:latin typeface="Palatino Linotype" panose="02040502050505030304" pitchFamily="18" charset="0"/>
              </a:rPr>
              <a:t>professionista nel settore riprese/documentario. 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endParaRPr lang="it-IT" sz="14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43290" y="5383508"/>
            <a:ext cx="564119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N. 1 -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O.d.V</a:t>
            </a:r>
            <a:r>
              <a:rPr lang="it-IT" sz="1400" b="1" dirty="0" smtClean="0">
                <a:latin typeface="Palatino Linotype" panose="02040502050505030304" pitchFamily="18" charset="0"/>
              </a:rPr>
              <a:t>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18" y="1125494"/>
            <a:ext cx="2622642" cy="17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9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5" y="103945"/>
            <a:ext cx="8450275" cy="723275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I.   Concorso al Sistema di Protezione Civile di Roma 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Capitale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(I1 – I2)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6095998" y="3322807"/>
            <a:ext cx="2809082" cy="2051331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Non assegna punteggio, non assegna </a:t>
            </a:r>
            <a:r>
              <a:rPr lang="it-IT" sz="1400" b="1" dirty="0" smtClean="0">
                <a:latin typeface="Palatino Linotype" panose="02040502050505030304" pitchFamily="18" charset="0"/>
              </a:rPr>
              <a:t>budget, ma la possibilità </a:t>
            </a:r>
            <a:r>
              <a:rPr lang="it-IT" sz="1400" b="1" dirty="0">
                <a:latin typeface="Palatino Linotype" panose="02040502050505030304" pitchFamily="18" charset="0"/>
              </a:rPr>
              <a:t>di rendicontare attrezzature utili ad incrementare le potenzialità della </a:t>
            </a:r>
            <a:r>
              <a:rPr lang="it-IT" sz="1400" b="1" dirty="0" err="1">
                <a:latin typeface="Palatino Linotype" panose="02040502050505030304" pitchFamily="18" charset="0"/>
              </a:rPr>
              <a:t>O.d.V</a:t>
            </a:r>
            <a:r>
              <a:rPr lang="it-IT" sz="1400" b="1" dirty="0">
                <a:latin typeface="Palatino Linotype" panose="02040502050505030304" pitchFamily="18" charset="0"/>
              </a:rPr>
              <a:t>.</a:t>
            </a:r>
            <a:endParaRPr lang="it-IT" sz="14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131089"/>
            <a:ext cx="5641193" cy="1780487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I1 - ATTIVITA’ IN SINTESI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Concorso al Sistema di Protezione Civile di Roma Capitale.</a:t>
            </a:r>
          </a:p>
          <a:p>
            <a:pPr lvl="0"/>
            <a:endParaRPr lang="it-IT" sz="1400" b="1" dirty="0" smtClean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Essere </a:t>
            </a:r>
            <a:r>
              <a:rPr lang="it-IT" sz="1400" b="1" dirty="0">
                <a:latin typeface="Palatino Linotype" panose="02040502050505030304" pitchFamily="18" charset="0"/>
              </a:rPr>
              <a:t>disponibili ad attivazioni per le proprie specializzazioni </a:t>
            </a:r>
            <a:r>
              <a:rPr lang="it-IT" sz="1400" b="1" dirty="0" smtClean="0">
                <a:latin typeface="Palatino Linotype" panose="02040502050505030304" pitchFamily="18" charset="0"/>
              </a:rPr>
              <a:t>(verificabili sulla piattaforma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Websor</a:t>
            </a:r>
            <a:r>
              <a:rPr lang="it-IT" sz="1400" b="1" dirty="0" smtClean="0">
                <a:latin typeface="Palatino Linotype" panose="02040502050505030304" pitchFamily="18" charset="0"/>
              </a:rPr>
              <a:t>/MGO) con </a:t>
            </a:r>
            <a:r>
              <a:rPr lang="it-IT" sz="1400" b="1" dirty="0">
                <a:latin typeface="Palatino Linotype" panose="02040502050505030304" pitchFamily="18" charset="0"/>
              </a:rPr>
              <a:t>possibilità di usare il </a:t>
            </a:r>
            <a:r>
              <a:rPr lang="it-IT" sz="1400" b="1" dirty="0" smtClean="0">
                <a:latin typeface="Palatino Linotype" panose="02040502050505030304" pitchFamily="18" charset="0"/>
              </a:rPr>
              <a:t>budget </a:t>
            </a:r>
            <a:r>
              <a:rPr lang="it-IT" sz="1400" b="1" dirty="0">
                <a:latin typeface="Palatino Linotype" panose="02040502050505030304" pitchFamily="18" charset="0"/>
              </a:rPr>
              <a:t>assegnato dalle altre </a:t>
            </a:r>
            <a:r>
              <a:rPr lang="it-IT" sz="1400" b="1" dirty="0" smtClean="0">
                <a:latin typeface="Palatino Linotype" panose="02040502050505030304" pitchFamily="18" charset="0"/>
              </a:rPr>
              <a:t>lettere per il potenziamento di queste attività.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43289" y="3322807"/>
            <a:ext cx="5641193" cy="134960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che hanno stipulato con la Protezione Civile di Roma Capitale almeno n. due Convenzioni per attività operative di protezione civile, negli ultimi 4 </a:t>
            </a:r>
            <a:r>
              <a:rPr lang="it-IT" sz="1400" b="1" dirty="0" smtClean="0">
                <a:latin typeface="Palatino Linotype" panose="02040502050505030304" pitchFamily="18" charset="0"/>
              </a:rPr>
              <a:t>anni.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endParaRPr lang="it-IT" sz="14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43290" y="5383508"/>
            <a:ext cx="564119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Non determinato.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2" name="Picture 2" descr="C:\Users\ZCCCLD63C07H501V\Pictures\Allagamento1.jpg">
            <a:extLst>
              <a:ext uri="{FF2B5EF4-FFF2-40B4-BE49-F238E27FC236}">
                <a16:creationId xmlns:a16="http://schemas.microsoft.com/office/drawing/2014/main" id="{F1FFB61C-BC00-4FA7-A5C6-85036383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099" y="1136500"/>
            <a:ext cx="2785981" cy="17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6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35" b="-680"/>
          <a:stretch/>
        </p:blipFill>
        <p:spPr>
          <a:xfrm>
            <a:off x="8744484" y="6457232"/>
            <a:ext cx="372882" cy="374134"/>
          </a:xfrm>
          <a:prstGeom prst="ellipse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46846" y="915298"/>
            <a:ext cx="7987553" cy="4524315"/>
          </a:xfrm>
          <a:prstGeom prst="rect">
            <a:avLst/>
          </a:prstGeom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marL="444500" indent="-444500"/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PUO’ PRESENTARE LA DOMANDA</a:t>
            </a:r>
          </a:p>
          <a:p>
            <a:pPr marL="444500" indent="-444500"/>
            <a:endParaRPr lang="it-IT" b="1" dirty="0" smtClean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r>
              <a:rPr lang="it-IT" b="1" u="sng" dirty="0" smtClean="0"/>
              <a:t>REQUISITI GENERALI:</a:t>
            </a:r>
          </a:p>
          <a:p>
            <a:endParaRPr lang="it-IT" u="sng" dirty="0"/>
          </a:p>
          <a:p>
            <a:pPr lvl="0"/>
            <a:r>
              <a:rPr lang="it-IT" dirty="0" smtClean="0"/>
              <a:t>- ISCRIZIONE ELENCO TERRITORIALE REGIONE LAZIO;</a:t>
            </a:r>
            <a:endParaRPr lang="it-IT" dirty="0"/>
          </a:p>
          <a:p>
            <a:pPr lvl="0"/>
            <a:r>
              <a:rPr lang="it-IT" dirty="0" smtClean="0"/>
              <a:t>- Sede </a:t>
            </a:r>
            <a:r>
              <a:rPr lang="it-IT" dirty="0"/>
              <a:t>legale e la sede operativa nel territorio della Città Metropolitana di Roma Capitale;</a:t>
            </a:r>
          </a:p>
          <a:p>
            <a:pPr lvl="0"/>
            <a:r>
              <a:rPr lang="it-IT" dirty="0" smtClean="0"/>
              <a:t>- ALMENO N.15 VOLONTARI OPERATIVI (ogni </a:t>
            </a:r>
            <a:r>
              <a:rPr lang="it-IT" dirty="0"/>
              <a:t>volontario può prestare il proprio </a:t>
            </a:r>
            <a:r>
              <a:rPr lang="it-IT" dirty="0" smtClean="0"/>
              <a:t>servizio </a:t>
            </a:r>
            <a:r>
              <a:rPr lang="it-IT" dirty="0"/>
              <a:t>presso una sola </a:t>
            </a:r>
            <a:r>
              <a:rPr lang="it-IT" dirty="0" err="1" smtClean="0"/>
              <a:t>O.d.V</a:t>
            </a:r>
            <a:r>
              <a:rPr lang="it-IT" dirty="0" smtClean="0"/>
              <a:t>. in convenzione); </a:t>
            </a:r>
            <a:endParaRPr lang="it-IT" dirty="0"/>
          </a:p>
          <a:p>
            <a:pPr lvl="0"/>
            <a:r>
              <a:rPr lang="it-IT" dirty="0" smtClean="0"/>
              <a:t>- DISPONIBILITA’ DI VEICOLO H24 di adibito a servizi di Protezione civile, di </a:t>
            </a:r>
            <a:r>
              <a:rPr lang="it-IT" dirty="0"/>
              <a:t>proprietà dell’</a:t>
            </a:r>
            <a:r>
              <a:rPr lang="it-IT" dirty="0" err="1"/>
              <a:t>O.d.V</a:t>
            </a:r>
            <a:r>
              <a:rPr lang="it-IT" dirty="0"/>
              <a:t>. o concesso in comodato d’uso gratuito da Enti/Istituzioni oppure Coordinamento/</a:t>
            </a:r>
            <a:r>
              <a:rPr lang="it-IT" dirty="0" err="1"/>
              <a:t>O.d.V</a:t>
            </a:r>
            <a:r>
              <a:rPr lang="it-IT" dirty="0"/>
              <a:t>. di Protezione </a:t>
            </a:r>
            <a:r>
              <a:rPr lang="it-IT" dirty="0" smtClean="0"/>
              <a:t>Civile</a:t>
            </a:r>
            <a:r>
              <a:rPr lang="it-IT" dirty="0"/>
              <a:t>;</a:t>
            </a:r>
          </a:p>
          <a:p>
            <a:pPr lvl="0"/>
            <a:r>
              <a:rPr lang="it-IT" dirty="0" smtClean="0"/>
              <a:t>- </a:t>
            </a:r>
            <a:r>
              <a:rPr lang="it-IT" dirty="0"/>
              <a:t>in regola sotto l’aspetto contributivo (DURC</a:t>
            </a:r>
            <a:r>
              <a:rPr lang="it-IT" dirty="0" smtClean="0"/>
              <a:t>).</a:t>
            </a:r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r>
              <a:rPr lang="it-IT" b="1" dirty="0" smtClean="0"/>
              <a:t>Per </a:t>
            </a:r>
            <a:r>
              <a:rPr lang="it-IT" b="1" dirty="0"/>
              <a:t>ciascuna attività sono previsti anche </a:t>
            </a:r>
            <a:r>
              <a:rPr lang="it-IT" b="1" dirty="0" smtClean="0"/>
              <a:t>REQUISITI SPECIFICI</a:t>
            </a:r>
          </a:p>
          <a:p>
            <a:r>
              <a:rPr lang="it-IT" dirty="0" smtClean="0"/>
              <a:t>(</a:t>
            </a:r>
            <a:r>
              <a:rPr lang="it-IT" dirty="0"/>
              <a:t>si rimanda alle slide successive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3637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43286" y="88320"/>
            <a:ext cx="8450275" cy="723275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I.   Concorso al Sistema di Protezione Civile di Roma 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Capitale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(I1 – I2)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6095998" y="3217166"/>
            <a:ext cx="2809082" cy="3073149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Numero Volontari formati antincendio;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Ricovero veicolo in area recintata coperta/scoperta;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Disponibilità orario notturno</a:t>
            </a:r>
          </a:p>
          <a:p>
            <a:pPr lvl="0"/>
            <a:endParaRPr lang="it-IT" sz="1400" b="1" dirty="0" smtClean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Solo per il mezzo speciale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Graelion</a:t>
            </a:r>
            <a:r>
              <a:rPr lang="it-IT" sz="1400" b="1" dirty="0" smtClean="0">
                <a:latin typeface="Palatino Linotype" panose="02040502050505030304" pitchFamily="18" charset="0"/>
              </a:rPr>
              <a:t>: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Numero di volontari con patente C;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Disponibilità di mezzo con cisterna di </a:t>
            </a:r>
            <a:r>
              <a:rPr lang="it-IT" sz="1400" b="1" smtClean="0">
                <a:latin typeface="Palatino Linotype" panose="02040502050505030304" pitchFamily="18" charset="0"/>
              </a:rPr>
              <a:t>almeno </a:t>
            </a:r>
            <a:r>
              <a:rPr lang="it-IT" sz="1400" b="1" smtClean="0">
                <a:latin typeface="Palatino Linotype" panose="02040502050505030304" pitchFamily="18" charset="0"/>
              </a:rPr>
              <a:t>lt.10.000</a:t>
            </a:r>
            <a:r>
              <a:rPr lang="it-IT" sz="1400" b="1" dirty="0" smtClean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43286" y="911182"/>
            <a:ext cx="5641193" cy="3288593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I2 - ATTIVITA’ IN SINTESI</a:t>
            </a: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Concorso al Sistema di Protezione Civile di Roma Capitale</a:t>
            </a:r>
          </a:p>
          <a:p>
            <a:pPr lvl="0"/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 smtClean="0">
                <a:latin typeface="Palatino Linotype" panose="02040502050505030304" pitchFamily="18" charset="0"/>
              </a:rPr>
              <a:t>con l’assegnazione </a:t>
            </a:r>
            <a:r>
              <a:rPr lang="it-IT" sz="1400" b="1" dirty="0">
                <a:latin typeface="Palatino Linotype" panose="02040502050505030304" pitchFamily="18" charset="0"/>
              </a:rPr>
              <a:t>di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- 4 pick-up antincendio (I2.1)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(richiede 2 volontari formati antincendio)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- 1 mezzo speciale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Graelion</a:t>
            </a:r>
            <a:r>
              <a:rPr lang="it-IT" sz="1400" b="1" dirty="0" smtClean="0">
                <a:latin typeface="Palatino Linotype" panose="02040502050505030304" pitchFamily="18" charset="0"/>
              </a:rPr>
              <a:t> </a:t>
            </a:r>
            <a:r>
              <a:rPr lang="it-IT" sz="1400" b="1" dirty="0">
                <a:latin typeface="Palatino Linotype" panose="02040502050505030304" pitchFamily="18" charset="0"/>
              </a:rPr>
              <a:t>(I2.2)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(richiede 1 volontari formato antincendio e un autista con </a:t>
            </a:r>
            <a:r>
              <a:rPr lang="it-IT" sz="1400" b="1" dirty="0" err="1">
                <a:latin typeface="Palatino Linotype" panose="02040502050505030304" pitchFamily="18" charset="0"/>
              </a:rPr>
              <a:t>pat.C</a:t>
            </a:r>
            <a:r>
              <a:rPr lang="it-IT" sz="1400" b="1" dirty="0">
                <a:latin typeface="Palatino Linotype" panose="02040502050505030304" pitchFamily="18" charset="0"/>
              </a:rPr>
              <a:t>)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</a:t>
            </a:r>
            <a:r>
              <a:rPr lang="it-IT" sz="1400" b="1" dirty="0" smtClean="0">
                <a:latin typeface="Palatino Linotype" panose="02040502050505030304" pitchFamily="18" charset="0"/>
              </a:rPr>
              <a:t>periodo </a:t>
            </a:r>
            <a:r>
              <a:rPr lang="it-IT" sz="1400" b="1" dirty="0">
                <a:latin typeface="Palatino Linotype" panose="02040502050505030304" pitchFamily="18" charset="0"/>
              </a:rPr>
              <a:t>da aprile a ottobre 2025</a:t>
            </a: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per il periodo </a:t>
            </a:r>
            <a:r>
              <a:rPr lang="it-IT" sz="1400" b="1" dirty="0" smtClean="0">
                <a:latin typeface="Palatino Linotype" panose="02040502050505030304" pitchFamily="18" charset="0"/>
              </a:rPr>
              <a:t>campagna AIB 2025 (15/06/2025-30/09/2025) attività con orario </a:t>
            </a:r>
            <a:r>
              <a:rPr lang="it-IT" sz="1400" b="1" dirty="0">
                <a:latin typeface="Palatino Linotype" panose="02040502050505030304" pitchFamily="18" charset="0"/>
              </a:rPr>
              <a:t>8-20, </a:t>
            </a:r>
            <a:r>
              <a:rPr lang="it-IT" sz="1400" b="1" dirty="0" smtClean="0">
                <a:latin typeface="Palatino Linotype" panose="02040502050505030304" pitchFamily="18" charset="0"/>
              </a:rPr>
              <a:t>7gg su 7, con </a:t>
            </a:r>
            <a:r>
              <a:rPr lang="it-IT" sz="1400" b="1" dirty="0">
                <a:latin typeface="Palatino Linotype" panose="02040502050505030304" pitchFamily="18" charset="0"/>
              </a:rPr>
              <a:t>possibilità di </a:t>
            </a:r>
            <a:r>
              <a:rPr lang="it-IT" sz="1400" b="1" dirty="0" smtClean="0">
                <a:latin typeface="Palatino Linotype" panose="02040502050505030304" pitchFamily="18" charset="0"/>
              </a:rPr>
              <a:t>orario notturno;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possibilità di chiamata fuori periodo campagna </a:t>
            </a:r>
            <a:r>
              <a:rPr lang="it-IT" sz="1400" b="1" dirty="0" smtClean="0">
                <a:latin typeface="Palatino Linotype" panose="02040502050505030304" pitchFamily="18" charset="0"/>
              </a:rPr>
              <a:t>AIB;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/>
            <a:r>
              <a:rPr lang="it-IT" sz="1400" b="1" dirty="0">
                <a:latin typeface="Palatino Linotype" panose="02040502050505030304" pitchFamily="18" charset="0"/>
              </a:rPr>
              <a:t>- per il mezzo speciale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Graelion</a:t>
            </a:r>
            <a:r>
              <a:rPr lang="it-IT" sz="1400" b="1" dirty="0">
                <a:latin typeface="Palatino Linotype" panose="02040502050505030304" pitchFamily="18" charset="0"/>
              </a:rPr>
              <a:t>, possibilità di essere affiancato da botte di almeno lt.1000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43287" y="4205129"/>
            <a:ext cx="5641193" cy="134960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in convenzione con Roma Capitale fino al </a:t>
            </a:r>
            <a:r>
              <a:rPr lang="it-IT" sz="1400" b="1" dirty="0" smtClean="0">
                <a:latin typeface="Palatino Linotype" panose="02040502050505030304" pitchFamily="18" charset="0"/>
              </a:rPr>
              <a:t>28/02/2025.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- almeno n. 4 volontari formati </a:t>
            </a:r>
            <a:r>
              <a:rPr lang="it-IT" sz="1400" b="1" dirty="0" smtClean="0">
                <a:latin typeface="Palatino Linotype" panose="02040502050505030304" pitchFamily="18" charset="0"/>
              </a:rPr>
              <a:t>antincendio;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r>
              <a:rPr lang="it-IT" sz="1400" b="1" dirty="0">
                <a:latin typeface="Palatino Linotype" panose="02040502050505030304" pitchFamily="18" charset="0"/>
              </a:rPr>
              <a:t>- per il mezzo speciale almeno 3 volontari con </a:t>
            </a:r>
            <a:r>
              <a:rPr lang="it-IT" sz="1400" b="1" dirty="0" err="1">
                <a:latin typeface="Palatino Linotype" panose="02040502050505030304" pitchFamily="18" charset="0"/>
              </a:rPr>
              <a:t>pat</a:t>
            </a:r>
            <a:r>
              <a:rPr lang="it-IT" sz="1400" b="1" dirty="0">
                <a:latin typeface="Palatino Linotype" panose="02040502050505030304" pitchFamily="18" charset="0"/>
              </a:rPr>
              <a:t>. </a:t>
            </a:r>
            <a:r>
              <a:rPr lang="it-IT" sz="1400" b="1" dirty="0" smtClean="0">
                <a:latin typeface="Palatino Linotype" panose="02040502050505030304" pitchFamily="18" charset="0"/>
              </a:rPr>
              <a:t>C;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r>
              <a:rPr lang="it-IT" sz="1400" b="1" dirty="0">
                <a:latin typeface="Palatino Linotype" panose="02040502050505030304" pitchFamily="18" charset="0"/>
              </a:rPr>
              <a:t>- ricovero veicolo in area </a:t>
            </a:r>
            <a:r>
              <a:rPr lang="it-IT" sz="1400" b="1" dirty="0" smtClean="0">
                <a:latin typeface="Palatino Linotype" panose="02040502050505030304" pitchFamily="18" charset="0"/>
              </a:rPr>
              <a:t>recintata.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43288" y="5554729"/>
            <a:ext cx="564119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N.4 + 1 – </a:t>
            </a:r>
            <a:r>
              <a:rPr lang="it-IT" sz="1400" b="1" dirty="0" err="1" smtClean="0">
                <a:latin typeface="Palatino Linotype" panose="02040502050505030304" pitchFamily="18" charset="0"/>
              </a:rPr>
              <a:t>OO.d.V</a:t>
            </a:r>
            <a:r>
              <a:rPr lang="it-IT" sz="1400" b="1" dirty="0" smtClean="0">
                <a:latin typeface="Palatino Linotype" panose="02040502050505030304" pitchFamily="18" charset="0"/>
              </a:rPr>
              <a:t>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4" name="Picture 2" descr="https://www.focusroma.it/wp/wp-content/uploads/protezione-civile-roma-capital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989111"/>
            <a:ext cx="2809082" cy="18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513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5035" y="921379"/>
            <a:ext cx="799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8E001C"/>
                </a:solidFill>
                <a:latin typeface="Book Antiqua" pitchFamily="18" charset="0"/>
                <a:ea typeface="Verdana" panose="020B0604030504040204" pitchFamily="34" charset="0"/>
                <a:cs typeface="Verdana" panose="020B0604030504040204" pitchFamily="34" charset="0"/>
              </a:rPr>
              <a:t>GRAZIE PER L’ATTENZIONE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-1" y="5361085"/>
            <a:ext cx="7634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Roma Capitale  - Dipartimento  Protezione Civile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Piazza di Porta Metronia, 2 - 00183 Roma</a:t>
            </a:r>
          </a:p>
          <a:p>
            <a:r>
              <a:rPr lang="it-IT" b="1" dirty="0">
                <a:solidFill>
                  <a:schemeClr val="bg1"/>
                </a:solidFill>
              </a:rPr>
              <a:t>www.comune.roma.it</a:t>
            </a:r>
          </a:p>
          <a:p>
            <a:r>
              <a:rPr lang="it-IT" b="1" dirty="0">
                <a:solidFill>
                  <a:schemeClr val="bg1"/>
                </a:solidFill>
              </a:rPr>
              <a:t>protezionecivile@comune.roma.it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484" y="1949986"/>
            <a:ext cx="3287213" cy="1666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3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35" b="-680"/>
          <a:stretch/>
        </p:blipFill>
        <p:spPr>
          <a:xfrm>
            <a:off x="8744484" y="6457232"/>
            <a:ext cx="372882" cy="374134"/>
          </a:xfrm>
          <a:prstGeom prst="ellipse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46847" y="4061910"/>
            <a:ext cx="7987553" cy="1200329"/>
          </a:xfrm>
          <a:prstGeom prst="rect">
            <a:avLst/>
          </a:prstGeom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r>
              <a:rPr lang="it-IT" b="1" dirty="0" smtClean="0"/>
              <a:t>Le </a:t>
            </a:r>
            <a:r>
              <a:rPr lang="it-IT" b="1" dirty="0"/>
              <a:t>candidature presentate da soggetti non ammissibili alla presente procedura, non saranno </a:t>
            </a:r>
            <a:r>
              <a:rPr lang="it-IT" b="1" dirty="0" smtClean="0"/>
              <a:t>valutate</a:t>
            </a:r>
          </a:p>
          <a:p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6848" y="517877"/>
            <a:ext cx="7987552" cy="2585323"/>
          </a:xfrm>
          <a:prstGeom prst="rect">
            <a:avLst/>
          </a:prstGeom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NON POSSONO PRESENTARE LA 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DOMANDA</a:t>
            </a:r>
          </a:p>
          <a:p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r>
              <a:rPr lang="it-IT" dirty="0" smtClean="0"/>
              <a:t>1 - </a:t>
            </a:r>
            <a:r>
              <a:rPr lang="it-IT" dirty="0"/>
              <a:t>Le </a:t>
            </a:r>
            <a:r>
              <a:rPr lang="it-IT" dirty="0" err="1"/>
              <a:t>OO.d.V</a:t>
            </a:r>
            <a:r>
              <a:rPr lang="it-IT" dirty="0"/>
              <a:t>. per le quali è stato posto in essere un procedimento di revoca-risoluzione di precedenti Convenzioni con la Protezione Civile di Roma Capitale, negli ultimi 3 anni; 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2 - Le </a:t>
            </a:r>
            <a:r>
              <a:rPr lang="it-IT" dirty="0" err="1"/>
              <a:t>OO.d.V</a:t>
            </a:r>
            <a:r>
              <a:rPr lang="it-IT" dirty="0"/>
              <a:t>. </a:t>
            </a:r>
            <a:r>
              <a:rPr lang="it-IT" dirty="0" smtClean="0"/>
              <a:t>per </a:t>
            </a:r>
            <a:r>
              <a:rPr lang="it-IT" dirty="0"/>
              <a:t>le quali si è resa necessaria l’applicazione dell’istituto della diffida per il recupero delle attrezzature concesse in comodato d’uso gratuito.</a:t>
            </a:r>
          </a:p>
          <a:p>
            <a:endParaRPr lang="it-IT" dirty="0"/>
          </a:p>
          <a:p>
            <a:pPr algn="ctr"/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279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35" b="-680"/>
          <a:stretch/>
        </p:blipFill>
        <p:spPr>
          <a:xfrm>
            <a:off x="8744484" y="6457232"/>
            <a:ext cx="372882" cy="374134"/>
          </a:xfrm>
          <a:prstGeom prst="ellipse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90282" y="1614651"/>
            <a:ext cx="7987552" cy="3693319"/>
          </a:xfrm>
          <a:prstGeom prst="rect">
            <a:avLst/>
          </a:prstGeom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r>
              <a:rPr lang="it-IT" dirty="0" smtClean="0"/>
              <a:t>1 – MODULO DI DOMANDA – ALLEGATO 1;</a:t>
            </a:r>
          </a:p>
          <a:p>
            <a:r>
              <a:rPr lang="it-IT" dirty="0" smtClean="0"/>
              <a:t>2 – elenco dei volontari operativi assicurati inseriti in MGO (Allegato1.1);</a:t>
            </a:r>
          </a:p>
          <a:p>
            <a:r>
              <a:rPr lang="it-IT" dirty="0" smtClean="0"/>
              <a:t>3 - fotocopia </a:t>
            </a:r>
            <a:r>
              <a:rPr lang="it-IT" dirty="0"/>
              <a:t>del documento d’identità </a:t>
            </a:r>
            <a:r>
              <a:rPr lang="it-IT" dirty="0" smtClean="0"/>
              <a:t>di </a:t>
            </a:r>
            <a:r>
              <a:rPr lang="it-IT" dirty="0"/>
              <a:t>validità del Legale </a:t>
            </a:r>
            <a:r>
              <a:rPr lang="it-IT" dirty="0" smtClean="0"/>
              <a:t>Rappresentante;</a:t>
            </a:r>
          </a:p>
          <a:p>
            <a:r>
              <a:rPr lang="it-IT" dirty="0" smtClean="0"/>
              <a:t>4 - </a:t>
            </a:r>
            <a:r>
              <a:rPr lang="it-IT" dirty="0"/>
              <a:t>modello 45 Ragioneria Generale (non richiesto per le </a:t>
            </a:r>
            <a:r>
              <a:rPr lang="it-IT" dirty="0" err="1"/>
              <a:t>OO.d.V</a:t>
            </a:r>
            <a:r>
              <a:rPr lang="it-IT" dirty="0"/>
              <a:t>. attualmente in Convenzione con la Protezione Civile di Roma Capitale);</a:t>
            </a:r>
          </a:p>
          <a:p>
            <a:r>
              <a:rPr lang="it-IT" dirty="0" smtClean="0"/>
              <a:t>5 – DURC o </a:t>
            </a:r>
            <a:r>
              <a:rPr lang="it-IT" dirty="0"/>
              <a:t>dichiarazione sostitutiva del DURC (non richiesto per le </a:t>
            </a:r>
            <a:r>
              <a:rPr lang="it-IT" dirty="0" err="1"/>
              <a:t>OO.d.V</a:t>
            </a:r>
            <a:r>
              <a:rPr lang="it-IT" dirty="0"/>
              <a:t>. attualmente in Convenzione con la Protezione Civile di Roma Capitale); </a:t>
            </a:r>
          </a:p>
          <a:p>
            <a:r>
              <a:rPr lang="it-IT" dirty="0" smtClean="0"/>
              <a:t>6 - scheda </a:t>
            </a:r>
            <a:r>
              <a:rPr lang="it-IT" dirty="0"/>
              <a:t>riportante i dati relativi </a:t>
            </a:r>
            <a:r>
              <a:rPr lang="it-IT" dirty="0" smtClean="0"/>
              <a:t>alla </a:t>
            </a:r>
            <a:r>
              <a:rPr lang="it-IT" dirty="0"/>
              <a:t>attività che l’</a:t>
            </a:r>
            <a:r>
              <a:rPr lang="it-IT" dirty="0" err="1"/>
              <a:t>O.d.V</a:t>
            </a:r>
            <a:r>
              <a:rPr lang="it-IT" dirty="0"/>
              <a:t>. intende </a:t>
            </a:r>
            <a:r>
              <a:rPr lang="it-IT" dirty="0" smtClean="0"/>
              <a:t>svolgere</a:t>
            </a:r>
          </a:p>
          <a:p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dirty="0" smtClean="0"/>
              <a:t>Allegati </a:t>
            </a:r>
            <a:r>
              <a:rPr lang="it-IT" dirty="0"/>
              <a:t>da 1.A a 1.I); </a:t>
            </a:r>
            <a:endParaRPr lang="it-IT" dirty="0" smtClean="0"/>
          </a:p>
          <a:p>
            <a:r>
              <a:rPr lang="it-IT" dirty="0" smtClean="0"/>
              <a:t>7 - </a:t>
            </a:r>
            <a:r>
              <a:rPr lang="it-IT" dirty="0"/>
              <a:t>curriculum volontari, solo per candidature riferite </a:t>
            </a:r>
            <a:r>
              <a:rPr lang="it-IT" dirty="0" smtClean="0"/>
              <a:t>alle lettere </a:t>
            </a:r>
            <a:r>
              <a:rPr lang="it-IT" dirty="0"/>
              <a:t>E, G e </a:t>
            </a:r>
            <a:r>
              <a:rPr lang="it-IT" dirty="0" smtClean="0"/>
              <a:t>H;</a:t>
            </a:r>
          </a:p>
          <a:p>
            <a:r>
              <a:rPr lang="it-IT" dirty="0" smtClean="0"/>
              <a:t>8 – Progetto per le attività che lo prevedono.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90282" y="556710"/>
            <a:ext cx="7987553" cy="923330"/>
          </a:xfrm>
          <a:prstGeom prst="rect">
            <a:avLst/>
          </a:prstGeom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COME PRESENTARE LA DOMANDA – compilare:</a:t>
            </a:r>
          </a:p>
          <a:p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90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35" b="-680"/>
          <a:stretch/>
        </p:blipFill>
        <p:spPr>
          <a:xfrm>
            <a:off x="8744484" y="6457232"/>
            <a:ext cx="372882" cy="374134"/>
          </a:xfrm>
          <a:prstGeom prst="ellipse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90282" y="1614651"/>
            <a:ext cx="7987552" cy="4339650"/>
          </a:xfrm>
          <a:prstGeom prst="rect">
            <a:avLst/>
          </a:prstGeom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r>
              <a:rPr lang="it-IT" dirty="0"/>
              <a:t>La domanda di partecipazione dovrà </a:t>
            </a:r>
            <a:r>
              <a:rPr lang="it-IT" dirty="0" smtClean="0"/>
              <a:t>essere</a:t>
            </a:r>
          </a:p>
          <a:p>
            <a:r>
              <a:rPr lang="it-IT" b="1" dirty="0" smtClean="0"/>
              <a:t>trasmessa </a:t>
            </a:r>
            <a:r>
              <a:rPr lang="it-IT" b="1" dirty="0"/>
              <a:t>entro e non oltre il </a:t>
            </a:r>
            <a:r>
              <a:rPr lang="it-IT" sz="2400" b="1" dirty="0"/>
              <a:t>10 settembre </a:t>
            </a:r>
            <a:r>
              <a:rPr lang="it-IT" sz="2400" b="1" dirty="0" smtClean="0"/>
              <a:t>2024</a:t>
            </a:r>
          </a:p>
          <a:p>
            <a:r>
              <a:rPr lang="it-IT" b="1" dirty="0" smtClean="0"/>
              <a:t>esclusivamente</a:t>
            </a:r>
            <a:r>
              <a:rPr lang="it-IT" dirty="0" smtClean="0"/>
              <a:t> </a:t>
            </a:r>
            <a:r>
              <a:rPr lang="it-IT" dirty="0"/>
              <a:t>mediante </a:t>
            </a:r>
            <a:r>
              <a:rPr lang="it-IT" b="1" dirty="0" smtClean="0"/>
              <a:t>PEC </a:t>
            </a:r>
            <a:r>
              <a:rPr lang="it-IT" dirty="0" smtClean="0"/>
              <a:t>posta </a:t>
            </a:r>
            <a:r>
              <a:rPr lang="it-IT" dirty="0"/>
              <a:t>elettronica certificata all’indirizzo:  </a:t>
            </a:r>
          </a:p>
          <a:p>
            <a:r>
              <a:rPr lang="it-IT" b="1" dirty="0">
                <a:hlinkClick r:id="rId3"/>
              </a:rPr>
              <a:t>protocollo.protezionecivile@pec.comune.roma.it</a:t>
            </a:r>
            <a:endParaRPr lang="it-IT" dirty="0"/>
          </a:p>
          <a:p>
            <a:endParaRPr lang="it-IT" b="1" dirty="0" smtClean="0"/>
          </a:p>
          <a:p>
            <a:r>
              <a:rPr lang="it-IT" b="1" dirty="0" smtClean="0"/>
              <a:t>Le </a:t>
            </a:r>
            <a:r>
              <a:rPr lang="it-IT" b="1" dirty="0"/>
              <a:t>candidature presentate con modalità difformi, non saranno </a:t>
            </a:r>
            <a:r>
              <a:rPr lang="it-IT" b="1" dirty="0" smtClean="0"/>
              <a:t>valutate.</a:t>
            </a:r>
            <a:endParaRPr lang="it-IT" dirty="0"/>
          </a:p>
          <a:p>
            <a:r>
              <a:rPr lang="it-IT" dirty="0"/>
              <a:t> 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/>
              <a:t>Sono </a:t>
            </a:r>
            <a:r>
              <a:rPr lang="it-IT" b="1" dirty="0"/>
              <a:t>escluse </a:t>
            </a:r>
            <a:r>
              <a:rPr lang="it-IT" b="1" dirty="0" smtClean="0"/>
              <a:t>le</a:t>
            </a:r>
            <a:r>
              <a:rPr lang="it-IT" dirty="0" smtClean="0"/>
              <a:t> </a:t>
            </a:r>
            <a:r>
              <a:rPr lang="it-IT" dirty="0"/>
              <a:t>domande di partecipazione pervenute:</a:t>
            </a:r>
          </a:p>
          <a:p>
            <a:pPr lvl="0"/>
            <a:r>
              <a:rPr lang="it-IT" dirty="0" smtClean="0"/>
              <a:t>- oltre </a:t>
            </a:r>
            <a:r>
              <a:rPr lang="it-IT" dirty="0"/>
              <a:t>il termine fissato per la scadenza;</a:t>
            </a:r>
          </a:p>
          <a:p>
            <a:pPr lvl="0"/>
            <a:r>
              <a:rPr lang="it-IT" dirty="0" smtClean="0"/>
              <a:t>- incomplete</a:t>
            </a:r>
            <a:r>
              <a:rPr lang="it-IT" dirty="0"/>
              <a:t>; </a:t>
            </a:r>
          </a:p>
          <a:p>
            <a:pPr lvl="0"/>
            <a:r>
              <a:rPr lang="it-IT" dirty="0" smtClean="0"/>
              <a:t>- non </a:t>
            </a:r>
            <a:r>
              <a:rPr lang="it-IT" dirty="0"/>
              <a:t>corredate di tutti i documenti richiesti.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90282" y="556710"/>
            <a:ext cx="7987553" cy="923330"/>
          </a:xfrm>
          <a:prstGeom prst="rect">
            <a:avLst/>
          </a:prstGeom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COME PRESENTARE LA 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DOMANDA</a:t>
            </a: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871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5" y="103945"/>
            <a:ext cx="8450275" cy="646331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A.   Assistenza ed informazione alla popolazione per 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i </a:t>
            </a: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“Grandi Eventi Giubilari”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5082988" y="3764221"/>
            <a:ext cx="3822093" cy="2169825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numero di squadre che si </a:t>
            </a:r>
            <a:r>
              <a:rPr lang="it-IT" sz="1400" b="1" dirty="0">
                <a:latin typeface="Palatino Linotype" panose="02040502050505030304" pitchFamily="18" charset="0"/>
              </a:rPr>
              <a:t>mettono a </a:t>
            </a:r>
            <a:r>
              <a:rPr lang="it-IT" sz="1400" b="1" dirty="0" smtClean="0">
                <a:latin typeface="Palatino Linotype" panose="02040502050505030304" pitchFamily="18" charset="0"/>
              </a:rPr>
              <a:t>disposizione.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6" y="789306"/>
            <a:ext cx="5641193" cy="2683812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ATTIVITA’ IN SINTESI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Assistenza ed informazione alla </a:t>
            </a:r>
            <a:r>
              <a:rPr lang="it-IT" sz="1400" b="1" dirty="0" smtClean="0">
                <a:latin typeface="Palatino Linotype" panose="02040502050505030304" pitchFamily="18" charset="0"/>
              </a:rPr>
              <a:t>popolazione: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- impegno maggiore negli eventi rosso e </a:t>
            </a:r>
            <a:r>
              <a:rPr lang="it-IT" sz="1400" b="1" dirty="0" smtClean="0">
                <a:latin typeface="Palatino Linotype" panose="02040502050505030304" pitchFamily="18" charset="0"/>
              </a:rPr>
              <a:t>arancione;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- impegno minore negli eventi gialli e </a:t>
            </a:r>
            <a:r>
              <a:rPr lang="it-IT" sz="1400" b="1" dirty="0" smtClean="0">
                <a:latin typeface="Palatino Linotype" panose="02040502050505030304" pitchFamily="18" charset="0"/>
              </a:rPr>
              <a:t>verdi;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- possibilità </a:t>
            </a:r>
            <a:r>
              <a:rPr lang="it-IT" sz="1400" b="1" dirty="0">
                <a:latin typeface="Palatino Linotype" panose="02040502050505030304" pitchFamily="18" charset="0"/>
              </a:rPr>
              <a:t>anche di </a:t>
            </a:r>
            <a:r>
              <a:rPr lang="it-IT" sz="1400" b="1" dirty="0" smtClean="0">
                <a:latin typeface="Palatino Linotype" panose="02040502050505030304" pitchFamily="18" charset="0"/>
              </a:rPr>
              <a:t>notte;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- squadre </a:t>
            </a:r>
            <a:r>
              <a:rPr lang="it-IT" sz="1400" b="1" dirty="0">
                <a:latin typeface="Palatino Linotype" panose="02040502050505030304" pitchFamily="18" charset="0"/>
              </a:rPr>
              <a:t>da 4 </a:t>
            </a:r>
            <a:r>
              <a:rPr lang="it-IT" sz="1400" b="1" dirty="0" smtClean="0">
                <a:latin typeface="Palatino Linotype" panose="02040502050505030304" pitchFamily="18" charset="0"/>
              </a:rPr>
              <a:t>volontari </a:t>
            </a:r>
            <a:r>
              <a:rPr lang="it-IT" sz="1400" b="1" dirty="0">
                <a:latin typeface="Palatino Linotype" panose="02040502050505030304" pitchFamily="18" charset="0"/>
              </a:rPr>
              <a:t>con veicolo al seguito per ogni </a:t>
            </a:r>
            <a:r>
              <a:rPr lang="it-IT" sz="1400" b="1" dirty="0" smtClean="0">
                <a:latin typeface="Palatino Linotype" panose="02040502050505030304" pitchFamily="18" charset="0"/>
              </a:rPr>
              <a:t>squadra.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endParaRPr lang="it-IT" sz="1400" b="1" dirty="0">
              <a:latin typeface="Palatino Linotype" panose="0204050205050503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endParaRPr lang="it-IT" sz="14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3764222"/>
            <a:ext cx="4475782" cy="130805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Tutte 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della Citta </a:t>
            </a:r>
            <a:r>
              <a:rPr lang="it-IT" sz="1400" b="1" dirty="0" smtClean="0">
                <a:latin typeface="Palatino Linotype" panose="02040502050505030304" pitchFamily="18" charset="0"/>
              </a:rPr>
              <a:t>Metropolitana;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Disponibilità di un veicolo e una squadra operativa </a:t>
            </a:r>
            <a:r>
              <a:rPr lang="it-IT" sz="1400" b="1" dirty="0" smtClean="0">
                <a:latin typeface="Palatino Linotype" panose="02040502050505030304" pitchFamily="18" charset="0"/>
              </a:rPr>
              <a:t>di minimo </a:t>
            </a:r>
            <a:r>
              <a:rPr lang="it-IT" sz="1400" b="1" dirty="0">
                <a:latin typeface="Palatino Linotype" panose="02040502050505030304" pitchFamily="18" charset="0"/>
              </a:rPr>
              <a:t>4 volontari </a:t>
            </a:r>
            <a:r>
              <a:rPr lang="it-IT" sz="1400" b="1" dirty="0" smtClean="0">
                <a:latin typeface="Palatino Linotype" panose="02040502050505030304" pitchFamily="18" charset="0"/>
              </a:rPr>
              <a:t>operativi.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5457120"/>
            <a:ext cx="447578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Non determinato.</a:t>
            </a: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593" y="1138517"/>
            <a:ext cx="2708488" cy="20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4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5" y="103945"/>
            <a:ext cx="8450275" cy="646331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B.   Presidio (per assistenza alla popolazione) delle Basiliche secondarie in occasione di Eventi Giubilari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5082988" y="3764221"/>
            <a:ext cx="3822093" cy="2276008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PROGETTO;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minimo </a:t>
            </a:r>
            <a:r>
              <a:rPr lang="it-IT" sz="1400" b="1" dirty="0">
                <a:latin typeface="Palatino Linotype" panose="02040502050505030304" pitchFamily="18" charset="0"/>
              </a:rPr>
              <a:t>numero di volontari per la squadra negli eventi </a:t>
            </a:r>
            <a:r>
              <a:rPr lang="it-IT" sz="1400" b="1" dirty="0" smtClean="0">
                <a:latin typeface="Palatino Linotype" panose="02040502050505030304" pitchFamily="18" charset="0"/>
              </a:rPr>
              <a:t>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Dotazione delle attrezzature di </a:t>
            </a:r>
            <a:r>
              <a:rPr lang="it-IT" sz="1400" b="1" dirty="0" smtClean="0">
                <a:latin typeface="Palatino Linotype" panose="02040502050505030304" pitchFamily="18" charset="0"/>
              </a:rPr>
              <a:t>videosorveglianza disponibili o da acquisire.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6" y="789306"/>
            <a:ext cx="5641193" cy="2857705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ATTIVITA’ IN SINTESI</a:t>
            </a:r>
          </a:p>
          <a:p>
            <a:r>
              <a:rPr lang="it-IT" sz="1400" b="1" dirty="0" smtClean="0"/>
              <a:t>Presidio</a:t>
            </a:r>
            <a:r>
              <a:rPr lang="it-IT" sz="1400" b="1" dirty="0"/>
              <a:t> </a:t>
            </a:r>
            <a:r>
              <a:rPr lang="it-IT" sz="1400" b="1" dirty="0" smtClean="0"/>
              <a:t>e </a:t>
            </a:r>
            <a:r>
              <a:rPr lang="it-IT" sz="1400" b="1" dirty="0"/>
              <a:t>assistenza alla popolazione, con estensione alle attività di previsione e prevenzione dei rischi, cultura di protezione civile, monitoraggio del territorio, videosorveglianza, altro utile, alle Basiliche:</a:t>
            </a:r>
          </a:p>
          <a:p>
            <a:r>
              <a:rPr lang="it-IT" sz="1400" b="1" dirty="0" smtClean="0"/>
              <a:t>San </a:t>
            </a:r>
            <a:r>
              <a:rPr lang="it-IT" sz="1400" b="1" dirty="0"/>
              <a:t>Giovanni in Laterano</a:t>
            </a:r>
          </a:p>
          <a:p>
            <a:r>
              <a:rPr lang="it-IT" sz="1400" b="1" dirty="0"/>
              <a:t>Santa Maria Maggiore</a:t>
            </a:r>
          </a:p>
          <a:p>
            <a:r>
              <a:rPr lang="it-IT" sz="1400" b="1" dirty="0"/>
              <a:t>San Paolo fuori le Mura</a:t>
            </a:r>
          </a:p>
          <a:p>
            <a:endParaRPr lang="it-IT" sz="1400" b="1" dirty="0" smtClean="0"/>
          </a:p>
          <a:p>
            <a:r>
              <a:rPr lang="it-IT" sz="1400" b="1" dirty="0" smtClean="0"/>
              <a:t>In </a:t>
            </a:r>
            <a:r>
              <a:rPr lang="it-IT" sz="1400" b="1" dirty="0"/>
              <a:t>tutte o parte delle date degli eventi Giubilari o fuori dalle date degli eventi programmati</a:t>
            </a:r>
          </a:p>
          <a:p>
            <a:r>
              <a:rPr lang="it-IT" sz="1400" b="1" dirty="0"/>
              <a:t>(in alcuni casi necessita di bozza DPIA</a:t>
            </a:r>
            <a:r>
              <a:rPr lang="it-IT" sz="1400" b="1" dirty="0" smtClean="0"/>
              <a:t>)</a:t>
            </a:r>
            <a:endParaRPr lang="it-IT" sz="1400" b="1" dirty="0" smtClean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3764222"/>
            <a:ext cx="4475782" cy="130805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Tutte 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della Citta </a:t>
            </a:r>
            <a:r>
              <a:rPr lang="it-IT" sz="1400" b="1" dirty="0" smtClean="0">
                <a:latin typeface="Palatino Linotype" panose="02040502050505030304" pitchFamily="18" charset="0"/>
              </a:rPr>
              <a:t>Metropolitana;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Disponibilità di un veicolo e una squadra </a:t>
            </a:r>
            <a:r>
              <a:rPr lang="it-IT" sz="1400" b="1" dirty="0" smtClean="0">
                <a:latin typeface="Palatino Linotype" panose="02040502050505030304" pitchFamily="18" charset="0"/>
              </a:rPr>
              <a:t>operativa di minimo 2 volontari;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5185508"/>
            <a:ext cx="4475782" cy="106029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Una per ciascuna </a:t>
            </a:r>
            <a:r>
              <a:rPr lang="it-IT" sz="1400" b="1" dirty="0" smtClean="0">
                <a:latin typeface="Palatino Linotype" panose="02040502050505030304" pitchFamily="18" charset="0"/>
              </a:rPr>
              <a:t>Basilica.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(più </a:t>
            </a:r>
            <a:r>
              <a:rPr lang="it-IT" sz="1400" b="1" dirty="0">
                <a:latin typeface="Palatino Linotype" panose="02040502050505030304" pitchFamily="18" charset="0"/>
              </a:rPr>
              <a:t>di una se le date lo </a:t>
            </a:r>
            <a:r>
              <a:rPr lang="it-IT" sz="1400" b="1" dirty="0" smtClean="0">
                <a:latin typeface="Palatino Linotype" panose="02040502050505030304" pitchFamily="18" charset="0"/>
              </a:rPr>
              <a:t>consentono)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4" name="Picture 2" descr="Z:\000NOMINATIVI e UFFICI\ZACCHIA\DA_STEFANO\foto_ZAC\Giubi.jpg">
            <a:extLst>
              <a:ext uri="{FF2B5EF4-FFF2-40B4-BE49-F238E27FC236}">
                <a16:creationId xmlns:a16="http://schemas.microsoft.com/office/drawing/2014/main" id="{51822A8F-4EAB-4D33-9ED8-051E4D2F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9" y="1237808"/>
            <a:ext cx="2809081" cy="186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18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4" y="47327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C. Presidio e Gestione di Strutture destinate all’accoglienza di pellegrini, volontari e cittadini romani da alloggiare temporaneamente (con oneri di allestimenti rimborsabili).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027275"/>
            <a:ext cx="5641193" cy="298081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ATTIVITA’ IN SINTESI</a:t>
            </a:r>
          </a:p>
          <a:p>
            <a:r>
              <a:rPr lang="it-IT" b="1" dirty="0" smtClean="0"/>
              <a:t>Presidio e gestione dell’accoglienza diurna e notturna in spazi propri o messi a disposizione da Roma Capitale:</a:t>
            </a:r>
          </a:p>
          <a:p>
            <a:r>
              <a:rPr lang="it-IT" b="1" dirty="0" smtClean="0"/>
              <a:t>- ai pellegrini che ne abbiano necessità per sopravvenute esigenze organizzative;</a:t>
            </a:r>
          </a:p>
          <a:p>
            <a:r>
              <a:rPr lang="it-IT" b="1" dirty="0"/>
              <a:t>- a</a:t>
            </a:r>
            <a:r>
              <a:rPr lang="it-IT" b="1" dirty="0" smtClean="0"/>
              <a:t>gli operatori volontari di Protezione Civile che </a:t>
            </a:r>
            <a:r>
              <a:rPr lang="it-IT" b="1" dirty="0"/>
              <a:t>ne abbiano necessità per sopravvenute esigenze organizzative;</a:t>
            </a:r>
          </a:p>
          <a:p>
            <a:r>
              <a:rPr lang="it-IT" b="1" dirty="0" smtClean="0"/>
              <a:t>- ai cittadini romani in caso di emergenza.</a:t>
            </a:r>
          </a:p>
          <a:p>
            <a:pPr marL="285750" indent="-285750">
              <a:buFontTx/>
              <a:buChar char="-"/>
            </a:pPr>
            <a:endParaRPr lang="it-IT" b="1" dirty="0"/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9"/>
          <a:stretch/>
        </p:blipFill>
        <p:spPr>
          <a:xfrm>
            <a:off x="6141818" y="1380565"/>
            <a:ext cx="2763261" cy="182356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3" y="4257586"/>
            <a:ext cx="8450275" cy="175432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r>
              <a:rPr lang="it-IT" b="1" dirty="0" smtClean="0"/>
              <a:t>Cinque ambiti per l’accoglienza:</a:t>
            </a:r>
          </a:p>
          <a:p>
            <a:r>
              <a:rPr lang="it-IT" b="1" dirty="0" smtClean="0"/>
              <a:t>C1 - Gestione </a:t>
            </a:r>
            <a:r>
              <a:rPr lang="it-IT" b="1" dirty="0"/>
              <a:t>spazi </a:t>
            </a:r>
            <a:r>
              <a:rPr lang="it-IT" b="1" dirty="0" smtClean="0"/>
              <a:t>all’interno </a:t>
            </a:r>
            <a:r>
              <a:rPr lang="it-IT" b="1" dirty="0"/>
              <a:t>di stazioni </a:t>
            </a:r>
            <a:r>
              <a:rPr lang="it-IT" b="1" dirty="0" smtClean="0"/>
              <a:t>ferroviarie</a:t>
            </a:r>
          </a:p>
          <a:p>
            <a:r>
              <a:rPr lang="it-IT" b="1" dirty="0" smtClean="0"/>
              <a:t>C2 </a:t>
            </a:r>
            <a:r>
              <a:rPr lang="it-IT" b="1" dirty="0"/>
              <a:t>– Gestione dello spazio esterno di Via </a:t>
            </a:r>
            <a:r>
              <a:rPr lang="it-IT" b="1" dirty="0" err="1"/>
              <a:t>Bonaventura</a:t>
            </a:r>
            <a:r>
              <a:rPr lang="it-IT" b="1" dirty="0"/>
              <a:t> Cerretti</a:t>
            </a:r>
            <a:endParaRPr lang="it-IT" b="1" dirty="0" smtClean="0"/>
          </a:p>
          <a:p>
            <a:r>
              <a:rPr lang="it-IT" b="1" dirty="0" smtClean="0"/>
              <a:t>C3 </a:t>
            </a:r>
            <a:r>
              <a:rPr lang="it-IT" b="1" dirty="0"/>
              <a:t>– Gestione dello spazio della propria sede</a:t>
            </a:r>
            <a:endParaRPr lang="it-IT" b="1" dirty="0" smtClean="0"/>
          </a:p>
          <a:p>
            <a:r>
              <a:rPr lang="it-IT" b="1" dirty="0"/>
              <a:t>C4 – Gestione dello spazio della sede di Roma Capitale date in presidio alle </a:t>
            </a:r>
            <a:r>
              <a:rPr lang="it-IT" b="1" dirty="0" err="1"/>
              <a:t>OOdV</a:t>
            </a:r>
            <a:r>
              <a:rPr lang="it-IT" b="1" dirty="0"/>
              <a:t> </a:t>
            </a:r>
            <a:endParaRPr lang="it-IT" b="1" dirty="0" smtClean="0"/>
          </a:p>
          <a:p>
            <a:r>
              <a:rPr lang="it-IT" b="1" dirty="0" smtClean="0"/>
              <a:t>C5 </a:t>
            </a:r>
            <a:r>
              <a:rPr lang="it-IT" b="1" dirty="0"/>
              <a:t>- Gestione di struttura </a:t>
            </a:r>
            <a:r>
              <a:rPr lang="it-IT" b="1" dirty="0" smtClean="0"/>
              <a:t>campale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57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9034"/>
            <a:ext cx="9144000" cy="4989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80"/>
          <a:stretch/>
        </p:blipFill>
        <p:spPr>
          <a:xfrm>
            <a:off x="8718640" y="6421716"/>
            <a:ext cx="372882" cy="374134"/>
          </a:xfrm>
          <a:prstGeom prst="ellipse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F40085-06BB-FE65-50C3-374236B12518}"/>
              </a:ext>
            </a:extLst>
          </p:cNvPr>
          <p:cNvSpPr txBox="1"/>
          <p:nvPr/>
        </p:nvSpPr>
        <p:spPr>
          <a:xfrm>
            <a:off x="454804" y="47327"/>
            <a:ext cx="8450275" cy="9233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accent2"/>
                </a:solidFill>
                <a:latin typeface="Palatino Linotype" panose="02040502050505030304" pitchFamily="18" charset="0"/>
              </a:rPr>
              <a:t>C. Presidio e Gestione di Strutture destinate all’accoglienza di pellegrini, volontari e cittadini romani da alloggiare temporaneamente (con oneri di allestimenti rimborsabili).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5082986" y="3412913"/>
            <a:ext cx="3822093" cy="2276008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Cosa viene valutato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PROGETTO;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 smtClean="0">
                <a:latin typeface="Palatino Linotype" panose="02040502050505030304" pitchFamily="18" charset="0"/>
              </a:rPr>
              <a:t>Il minimo </a:t>
            </a:r>
            <a:r>
              <a:rPr lang="it-IT" sz="1400" b="1" dirty="0">
                <a:latin typeface="Palatino Linotype" panose="02040502050505030304" pitchFamily="18" charset="0"/>
              </a:rPr>
              <a:t>numero di volontari per la squadra negli </a:t>
            </a:r>
            <a:r>
              <a:rPr lang="it-IT" sz="1400" b="1" dirty="0" smtClean="0">
                <a:latin typeface="Palatino Linotype" panose="02040502050505030304" pitchFamily="18" charset="0"/>
              </a:rPr>
              <a:t>eventi;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Dotazione delle </a:t>
            </a:r>
            <a:r>
              <a:rPr lang="it-IT" sz="1400" b="1" dirty="0" smtClean="0">
                <a:latin typeface="Palatino Linotype" panose="02040502050505030304" pitchFamily="18" charset="0"/>
              </a:rPr>
              <a:t>attrezzature disponibili o da acquisire.</a:t>
            </a:r>
            <a:endParaRPr lang="it-IT" sz="1400" b="1" dirty="0">
              <a:latin typeface="Palatino Linotype" panose="0204050205050503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it-IT" b="1" dirty="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56C5E41-0615-9E19-0971-A4BCF2047CE5}"/>
              </a:ext>
            </a:extLst>
          </p:cNvPr>
          <p:cNvSpPr txBox="1"/>
          <p:nvPr/>
        </p:nvSpPr>
        <p:spPr>
          <a:xfrm>
            <a:off x="454805" y="1027275"/>
            <a:ext cx="5641193" cy="227293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C1 - ATTIVITA’ IN SINTESI</a:t>
            </a:r>
          </a:p>
          <a:p>
            <a:r>
              <a:rPr lang="it-IT" b="1" u="sng" dirty="0"/>
              <a:t>Gestione spazi </a:t>
            </a:r>
            <a:r>
              <a:rPr lang="it-IT" b="1" u="sng" dirty="0" smtClean="0"/>
              <a:t>all’interno </a:t>
            </a:r>
            <a:r>
              <a:rPr lang="it-IT" b="1" u="sng" dirty="0"/>
              <a:t>di stazioni ferroviarie</a:t>
            </a:r>
          </a:p>
          <a:p>
            <a:endParaRPr lang="it-IT" sz="1400" b="1" dirty="0" smtClean="0"/>
          </a:p>
          <a:p>
            <a:r>
              <a:rPr lang="it-IT" sz="1400" b="1" dirty="0" smtClean="0"/>
              <a:t>- </a:t>
            </a:r>
            <a:r>
              <a:rPr lang="it-IT" sz="1400" b="1" dirty="0"/>
              <a:t>si presume due spazi tra 75 e 300 </a:t>
            </a:r>
            <a:r>
              <a:rPr lang="it-IT" sz="1400" b="1" dirty="0" smtClean="0"/>
              <a:t>mq;</a:t>
            </a:r>
            <a:endParaRPr lang="it-IT" sz="1400" b="1" dirty="0"/>
          </a:p>
          <a:p>
            <a:r>
              <a:rPr lang="it-IT" sz="1400" b="1" dirty="0"/>
              <a:t>- Informazione alla </a:t>
            </a:r>
            <a:r>
              <a:rPr lang="it-IT" sz="1400" b="1" dirty="0" smtClean="0"/>
              <a:t>popolazione;</a:t>
            </a:r>
            <a:endParaRPr lang="it-IT" sz="1400" b="1" dirty="0"/>
          </a:p>
          <a:p>
            <a:r>
              <a:rPr lang="it-IT" sz="1400" b="1" dirty="0"/>
              <a:t>- accoglienza di </a:t>
            </a:r>
            <a:r>
              <a:rPr lang="it-IT" sz="1400" b="1" dirty="0" err="1"/>
              <a:t>n.TOT</a:t>
            </a:r>
            <a:r>
              <a:rPr lang="it-IT" sz="1400" b="1" dirty="0"/>
              <a:t> persone giorno e notte e distribuzione </a:t>
            </a:r>
            <a:r>
              <a:rPr lang="it-IT" sz="1400" b="1" dirty="0" smtClean="0"/>
              <a:t>pasti;</a:t>
            </a:r>
            <a:endParaRPr lang="it-IT" sz="1400" b="1" dirty="0"/>
          </a:p>
          <a:p>
            <a:r>
              <a:rPr lang="it-IT" sz="1400" b="1" dirty="0"/>
              <a:t>- durante gli eventi Giubilari e in caso di necessità o </a:t>
            </a:r>
            <a:r>
              <a:rPr lang="it-IT" sz="1400" b="1" dirty="0" smtClean="0"/>
              <a:t>emergenza;</a:t>
            </a:r>
            <a:endParaRPr lang="it-IT" sz="1400" b="1" dirty="0"/>
          </a:p>
          <a:p>
            <a:r>
              <a:rPr lang="it-IT" sz="1400" b="1" dirty="0" smtClean="0"/>
              <a:t>- Attivazione</a:t>
            </a:r>
            <a:r>
              <a:rPr lang="it-IT" sz="1400" b="1" dirty="0"/>
              <a:t>, entro 60 minuti, per le necessità di attività di </a:t>
            </a:r>
            <a:r>
              <a:rPr lang="it-IT" sz="1400" b="1" dirty="0" smtClean="0"/>
              <a:t>accoglienza;</a:t>
            </a:r>
          </a:p>
          <a:p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3413441"/>
            <a:ext cx="4475782" cy="1349600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Chi può partecipare e Requisiti minimi</a:t>
            </a:r>
          </a:p>
          <a:p>
            <a:r>
              <a:rPr lang="it-IT" sz="1400" b="1" dirty="0">
                <a:latin typeface="Palatino Linotype" panose="02040502050505030304" pitchFamily="18" charset="0"/>
              </a:rPr>
              <a:t>Tutte le </a:t>
            </a:r>
            <a:r>
              <a:rPr lang="it-IT" sz="1400" b="1" dirty="0" err="1">
                <a:latin typeface="Palatino Linotype" panose="02040502050505030304" pitchFamily="18" charset="0"/>
              </a:rPr>
              <a:t>OO.d.V</a:t>
            </a:r>
            <a:r>
              <a:rPr lang="it-IT" sz="1400" b="1" dirty="0">
                <a:latin typeface="Palatino Linotype" panose="02040502050505030304" pitchFamily="18" charset="0"/>
              </a:rPr>
              <a:t>. della Citta </a:t>
            </a:r>
            <a:r>
              <a:rPr lang="it-IT" sz="1400" b="1" dirty="0" smtClean="0">
                <a:latin typeface="Palatino Linotype" panose="02040502050505030304" pitchFamily="18" charset="0"/>
              </a:rPr>
              <a:t>Metropolitana;</a:t>
            </a:r>
          </a:p>
          <a:p>
            <a:r>
              <a:rPr lang="it-IT" sz="1400" b="1" dirty="0" smtClean="0">
                <a:latin typeface="Palatino Linotype" panose="02040502050505030304" pitchFamily="18" charset="0"/>
              </a:rPr>
              <a:t>Impegno </a:t>
            </a:r>
            <a:r>
              <a:rPr lang="it-IT" sz="1400" b="1" dirty="0">
                <a:latin typeface="Palatino Linotype" panose="02040502050505030304" pitchFamily="18" charset="0"/>
              </a:rPr>
              <a:t>formale </a:t>
            </a:r>
            <a:r>
              <a:rPr lang="it-IT" sz="1400" b="1" dirty="0" smtClean="0">
                <a:latin typeface="Palatino Linotype" panose="02040502050505030304" pitchFamily="18" charset="0"/>
              </a:rPr>
              <a:t>(preventivo) all’acquisizione </a:t>
            </a:r>
            <a:r>
              <a:rPr lang="it-IT" sz="1400" b="1" dirty="0">
                <a:latin typeface="Palatino Linotype" panose="02040502050505030304" pitchFamily="18" charset="0"/>
              </a:rPr>
              <a:t>delle attrezzature/beni necessari allo svolgimento </a:t>
            </a:r>
            <a:r>
              <a:rPr lang="it-IT" sz="1400" b="1" dirty="0" smtClean="0">
                <a:latin typeface="Palatino Linotype" panose="02040502050505030304" pitchFamily="18" charset="0"/>
              </a:rPr>
              <a:t>dell’attività.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C82C9-F8D3-DF4F-7F39-E07028688F56}"/>
              </a:ext>
            </a:extLst>
          </p:cNvPr>
          <p:cNvSpPr txBox="1"/>
          <p:nvPr/>
        </p:nvSpPr>
        <p:spPr>
          <a:xfrm>
            <a:off x="454806" y="5158776"/>
            <a:ext cx="4475782" cy="735586"/>
          </a:xfrm>
          <a:prstGeom prst="rect">
            <a:avLst/>
          </a:prstGeom>
          <a:noFill/>
          <a:ln>
            <a:solidFill>
              <a:srgbClr val="8E001C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Numero di </a:t>
            </a:r>
            <a:r>
              <a:rPr lang="it-IT" b="1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OO.d.V</a:t>
            </a:r>
            <a:r>
              <a:rPr lang="it-IT" b="1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da selezionare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it-IT" sz="1400" b="1" dirty="0">
                <a:latin typeface="Palatino Linotype" panose="02040502050505030304" pitchFamily="18" charset="0"/>
              </a:rPr>
              <a:t>Una per </a:t>
            </a:r>
            <a:r>
              <a:rPr lang="it-IT" sz="1400" b="1" dirty="0" smtClean="0">
                <a:latin typeface="Palatino Linotype" panose="02040502050505030304" pitchFamily="18" charset="0"/>
              </a:rPr>
              <a:t>struttura.</a:t>
            </a:r>
            <a:endParaRPr lang="it-IT" sz="1400" b="1" dirty="0">
              <a:latin typeface="Palatino Linotype" panose="02040502050505030304" pitchFamily="18" charset="0"/>
            </a:endParaRPr>
          </a:p>
        </p:txBody>
      </p:sp>
      <p:pic>
        <p:nvPicPr>
          <p:cNvPr id="12" name="Immagine 11" descr="Ritaglio schermata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9"/>
          <a:stretch/>
        </p:blipFill>
        <p:spPr>
          <a:xfrm>
            <a:off x="6141818" y="1380565"/>
            <a:ext cx="2763261" cy="18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18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11315</TotalTime>
  <Words>2954</Words>
  <Application>Microsoft Office PowerPoint</Application>
  <PresentationFormat>Presentazione su schermo (4:3)</PresentationFormat>
  <Paragraphs>322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Book Antiqua</vt:lpstr>
      <vt:lpstr>Calibri</vt:lpstr>
      <vt:lpstr>Palatino Linotype</vt:lpstr>
      <vt:lpstr>Perpetua</vt:lpstr>
      <vt:lpstr>Verdana</vt:lpstr>
      <vt:lpstr>Wingdings 2</vt:lpstr>
      <vt:lpstr>Universo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Roma Capitale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VOLPI SONIA</dc:creator>
  <cp:lastModifiedBy>SANTOPADRE MAURO</cp:lastModifiedBy>
  <cp:revision>812</cp:revision>
  <cp:lastPrinted>2023-10-10T14:09:11Z</cp:lastPrinted>
  <dcterms:created xsi:type="dcterms:W3CDTF">2017-05-30T13:34:54Z</dcterms:created>
  <dcterms:modified xsi:type="dcterms:W3CDTF">2024-08-06T15:39:30Z</dcterms:modified>
</cp:coreProperties>
</file>