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96" r:id="rId3"/>
    <p:sldId id="493" r:id="rId4"/>
    <p:sldId id="597" r:id="rId5"/>
    <p:sldId id="601" r:id="rId6"/>
    <p:sldId id="603" r:id="rId7"/>
    <p:sldId id="716" r:id="rId8"/>
    <p:sldId id="725" r:id="rId9"/>
    <p:sldId id="610" r:id="rId10"/>
    <p:sldId id="722" r:id="rId11"/>
    <p:sldId id="723" r:id="rId12"/>
    <p:sldId id="720" r:id="rId13"/>
    <p:sldId id="721" r:id="rId14"/>
    <p:sldId id="604" r:id="rId15"/>
    <p:sldId id="605" r:id="rId16"/>
    <p:sldId id="606" r:id="rId17"/>
    <p:sldId id="724" r:id="rId18"/>
    <p:sldId id="664" r:id="rId19"/>
    <p:sldId id="66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8E4D8-E1AE-4594-8C2E-699F74FCB4FD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7BE2-A9B4-4E84-9C07-5729263AA6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5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D7BE2-A9B4-4E84-9C07-5729263AA60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45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69398-48BB-0691-45DC-8BF4443A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E09EF85-DC91-6B1E-2D4B-1F551EA36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8749B31-80E1-D479-CCB4-1B8E4B56A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C421A6F-502B-36CF-AF15-6B84431BB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6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955D4-5D51-21B9-16C5-A0393165A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9EA9D47-E6B1-F356-8BAB-7A27D7076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B4E0C73-7C36-0C46-2C55-D177BEA75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91D6226-0A4C-B5BD-FE83-4E056D4AF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0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373D-F7EF-3BFF-E33B-55956539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2C17531-72D0-CD47-32FF-75598C258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87A73B9-777C-CFF9-F1E2-EAC3EB335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22D6BB-0B34-53FA-BA32-ED6A54292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6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7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9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972B3-53DE-9ACD-69D3-967B78434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CBFF18F-F75E-22FB-E0C9-0F811DA6C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DD9BDE7-2B63-3794-53E8-213AE4D08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4C5653C-4F5F-0F5F-CFA3-2594BE280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4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C29248D-431E-D4EC-B966-DD5DF3DC8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1038-742E-47A3-BBF1-302025D4FF1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F8FEAF0-E47C-6323-2EAB-400C706C2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CAEF331-1112-2C5F-2BD6-71F7B7D83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3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7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C95C7-839A-7824-AF66-282E175A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FA487E5-BEE0-72FF-3F81-F260BA33E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F949645-C334-4D2D-10BA-D84C2D96F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386C136-6CE7-4FC9-9B68-5AFC457E7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3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35CA-177E-426C-211E-1F3CD56E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CB2EB8-F99E-D6B1-E402-2F0900605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A945D53-92AE-8888-C7CA-C441C19FC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1320C55-8682-7459-ABC5-A41DE255D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2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932553F-C98E-6EE4-DC71-70E7D4E3F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F73BB5-7B5F-8605-7D9A-A07C428CF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2C40F1-542C-F42E-5D92-9FA5E7CC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7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E5FE2-555C-DD75-421E-F9548104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5E2CC8B-C5E1-2A07-CC0F-88C9513D0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659A-3E96-4F66-A308-2C7481ADC4C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C1116B2-A80A-F0A0-4778-E16D30A9F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BB3CFDF-76B2-637A-9D10-A296263D5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3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0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3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3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rgbClr val="CCFFFF"/>
            </a:gs>
            <a:gs pos="83000">
              <a:srgbClr val="CCFF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rgbClr val="CCFFFF"/>
            </a:gs>
            <a:gs pos="83000">
              <a:srgbClr val="CCFF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A3CA8B8-071B-4ED5-A018-92AE1F473F0B}"/>
              </a:ext>
            </a:extLst>
          </p:cNvPr>
          <p:cNvSpPr txBox="1">
            <a:spLocks/>
          </p:cNvSpPr>
          <p:nvPr/>
        </p:nvSpPr>
        <p:spPr>
          <a:xfrm>
            <a:off x="0" y="1188"/>
            <a:ext cx="5140452" cy="6857999"/>
          </a:xfrm>
          <a:prstGeom prst="rect">
            <a:avLst/>
          </a:prstGeom>
          <a:gradFill>
            <a:gsLst>
              <a:gs pos="100000">
                <a:srgbClr val="336699">
                  <a:alpha val="62353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LA PATENTE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A CREDITI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NEI CANTIERI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r>
              <a:rPr lang="it-IT" sz="3100" dirty="0">
                <a:solidFill>
                  <a:srgbClr val="FFFFFF"/>
                </a:solidFill>
                <a:latin typeface="Avenir Next LT Pro"/>
              </a:rPr>
              <a:t>Il punto sulle novità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e le applicazioni pratiche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Ricadute e considerazioni della patente a crediti sul ruolo del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committente e dei coordinatori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Arch. Ferdinando Izzo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A499B0-B69C-37D3-1C8C-40638D918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52" y="4523"/>
            <a:ext cx="7144239" cy="692609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A4D8344-DF0E-D0C8-197C-D0D5DEFCA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904"/>
            <a:ext cx="5140452" cy="7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C58D6-9307-8097-6D6D-57C39718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F93FEE52-E8B2-0634-4241-8F4D13AB3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CF2488A1-0F6D-797C-C0EC-7912C647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72F922A2-0704-13BC-3551-6B4717821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BEF375A1-AC73-CB4B-08B7-ECEC64F3E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AB42E5A-0E6C-5646-C0FB-5DA871258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7640"/>
              </p:ext>
            </p:extLst>
          </p:nvPr>
        </p:nvGraphicFramePr>
        <p:xfrm>
          <a:off x="297702" y="2941351"/>
          <a:ext cx="8128000" cy="3072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91987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it-IT" sz="1800" b="1" spc="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800" b="1" spc="36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alla</a:t>
                      </a:r>
                      <a:r>
                        <a:rPr lang="it-IT" sz="1800" b="1" spc="-3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camera</a:t>
                      </a:r>
                      <a:r>
                        <a:rPr lang="it-IT" sz="1800" b="1" spc="-25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800" b="1" spc="-7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ommerc</a:t>
                      </a:r>
                      <a:r>
                        <a:rPr lang="it-IT" sz="1800" b="1" spc="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o,</a:t>
                      </a:r>
                      <a:r>
                        <a:rPr lang="it-IT" sz="1800" b="1" spc="23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ria,</a:t>
                      </a:r>
                      <a:r>
                        <a:rPr lang="it-IT" sz="1800" b="1" spc="-16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igia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1800" b="1" spc="27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800" b="1" spc="4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1800" b="1" spc="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55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Adempimento degli obblighi formativi (DDL, Dirigenti, Preposti, Lavoratori, Lav. Aut.)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01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1800" b="1" spc="-5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r>
                        <a:rPr lang="it-IT" sz="1800" b="1" spc="-5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it-IT" sz="1800" b="1" spc="-7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800" b="1" spc="-7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1800" b="1" spc="-4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r>
                        <a:rPr lang="it-IT" sz="1800" b="1" spc="35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valido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06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Possesso di DUVRI valido (se necessario)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07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Possesso della certificazione di regolarità fiscale, se previsto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98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Designazione del responsabile servizio prevenzione e protezione (RSPP), se previsto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946655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95825"/>
                        </a:lnSpc>
                      </a:pPr>
                      <a:r>
                        <a:rPr lang="it-IT" sz="1800" b="1" spc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Possesso di DVR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763557"/>
                  </a:ext>
                </a:extLst>
              </a:tr>
              <a:tr h="461565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95825"/>
                        </a:lnSpc>
                      </a:pPr>
                      <a:r>
                        <a:rPr lang="it-IT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Dichiarazione non essere soggetti provvedimenti interdittivi art. 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316564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3260637-5AEF-5CBD-695E-633C87421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61173"/>
              </p:ext>
            </p:extLst>
          </p:nvPr>
        </p:nvGraphicFramePr>
        <p:xfrm>
          <a:off x="8733048" y="2036379"/>
          <a:ext cx="2978872" cy="3977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436">
                  <a:extLst>
                    <a:ext uri="{9D8B030D-6E8A-4147-A177-3AD203B41FA5}">
                      <a16:colId xmlns:a16="http://schemas.microsoft.com/office/drawing/2014/main" val="1848791391"/>
                    </a:ext>
                  </a:extLst>
                </a:gridCol>
                <a:gridCol w="1489436">
                  <a:extLst>
                    <a:ext uri="{9D8B030D-6E8A-4147-A177-3AD203B41FA5}">
                      <a16:colId xmlns:a16="http://schemas.microsoft.com/office/drawing/2014/main" val="2236364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Dichiarazione sostitutiva atto notorietà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50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it-IT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Autocert</a:t>
                      </a: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64836"/>
                  </a:ext>
                </a:extLst>
              </a:tr>
              <a:tr h="364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47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it-IT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Autocert</a:t>
                      </a: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6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1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it-IT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Autocert</a:t>
                      </a: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spc="0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9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227043"/>
                  </a:ext>
                </a:extLst>
              </a:tr>
              <a:tr h="395423">
                <a:tc>
                  <a:txBody>
                    <a:bodyPr/>
                    <a:lstStyle/>
                    <a:p>
                      <a:pPr marL="50800" indent="-50800" algn="ctr">
                        <a:lnSpc>
                          <a:spcPct val="95825"/>
                        </a:lnSpc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(Non Previsto)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indent="-50800" algn="ctr">
                        <a:lnSpc>
                          <a:spcPct val="95825"/>
                        </a:lnSpc>
                      </a:pPr>
                      <a:endParaRPr lang="it-IT" sz="1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98758"/>
                  </a:ext>
                </a:extLst>
              </a:tr>
              <a:tr h="448139">
                <a:tc>
                  <a:txBody>
                    <a:bodyPr/>
                    <a:lstStyle/>
                    <a:p>
                      <a:pPr marL="50800" marR="0" lvl="0" indent="-50800" algn="ctr" defTabSz="914400" rtl="0" eaLnBrk="1" fontAlgn="auto" latinLnBrk="0" hangingPunct="1">
                        <a:lnSpc>
                          <a:spcPct val="95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-50800" algn="ctr" defTabSz="914400" rtl="0" eaLnBrk="1" fontAlgn="auto" latinLnBrk="0" hangingPunct="1">
                        <a:lnSpc>
                          <a:spcPct val="95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(Non Previsto)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98439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CA797BE4-E377-EA83-B546-6BA7D236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Documentazione minima verifica ITP </a:t>
            </a:r>
          </a:p>
        </p:txBody>
      </p:sp>
    </p:spTree>
    <p:extLst>
      <p:ext uri="{BB962C8B-B14F-4D97-AF65-F5344CB8AC3E}">
        <p14:creationId xmlns:p14="http://schemas.microsoft.com/office/powerpoint/2010/main" val="362337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C69E-806D-360B-0E86-82B4EF27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80322C1E-6654-92BC-B827-25692CF59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7C78EDEE-2626-DA45-F428-46E6D433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49F663C3-EDB4-3D08-DC5B-A633B7988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676DCE95-946B-DE6E-2B36-3CA7E0264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998B93A-67FB-0C4E-6449-722973DF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43" y="2481535"/>
            <a:ext cx="5916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000099"/>
              </a:buClr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INFORMAZIONI CONTENUTE</a:t>
            </a:r>
          </a:p>
          <a:p>
            <a:pPr marL="0" lvl="0" indent="0" algn="ctr">
              <a:spcBef>
                <a:spcPct val="0"/>
              </a:spcBef>
              <a:buClr>
                <a:srgbClr val="000099"/>
              </a:buClr>
              <a:buNone/>
            </a:pPr>
            <a:endParaRPr lang="it-IT" altLang="it-IT" sz="2400" dirty="0">
              <a:solidFill>
                <a:srgbClr val="000099"/>
              </a:solidFill>
            </a:endParaRP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Dati identificativi del titolare della patente;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Dati anagrafici del richiedente; 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Data di rilascio e numero; 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Punteggio al momento del rilascio; 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Punteggio aggiornato alla data di interrogazione del portale;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Esiti di eventuali sospensioni;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Esiti di eventuali decurtazioni dei crediti.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7FB2915-0014-FB08-1526-05DE9B68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03" y="2469564"/>
            <a:ext cx="46341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000099"/>
              </a:buClr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CHI PUO’ ACCEDERE</a:t>
            </a:r>
          </a:p>
          <a:p>
            <a:pPr marL="0" lvl="0" indent="0" algn="ctr">
              <a:spcBef>
                <a:spcPct val="0"/>
              </a:spcBef>
              <a:buClr>
                <a:srgbClr val="000099"/>
              </a:buClr>
              <a:buNone/>
            </a:pPr>
            <a:endParaRPr lang="it-IT" altLang="it-IT" sz="2400" dirty="0">
              <a:solidFill>
                <a:srgbClr val="000099"/>
              </a:solidFill>
            </a:endParaRP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I titolari della patente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Le pubbliche amministrazioni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Responsabile dei lavori 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Imprese affidatarie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RLS e RLST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CSP e CSE</a:t>
            </a:r>
          </a:p>
          <a:p>
            <a:pPr lvl="0" algn="just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000099"/>
                </a:solidFill>
              </a:rPr>
              <a:t>Organismi paritetici iscritti nel Repertorio Nazionale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D8C7140-17CA-81F8-8053-A03A78AA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Come verificare la patente a crediti: consultazione del portale INL</a:t>
            </a:r>
          </a:p>
        </p:txBody>
      </p:sp>
    </p:spTree>
    <p:extLst>
      <p:ext uri="{BB962C8B-B14F-4D97-AF65-F5344CB8AC3E}">
        <p14:creationId xmlns:p14="http://schemas.microsoft.com/office/powerpoint/2010/main" val="17032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501CA-961C-52C2-1368-1C8131D3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6C0E9D21-C66E-1E92-C64F-0E2C2DD34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16191433-D51A-5080-9D0A-B6B0988DC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40EF31D9-E2D5-EE60-5F5F-8210F7065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A5710B33-AE34-531F-3A9E-AD08475B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A32CCBC-3250-F97C-A993-664BC208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62" y="2678357"/>
            <a:ext cx="110915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just">
              <a:spcBef>
                <a:spcPct val="0"/>
              </a:spcBef>
              <a:buClr>
                <a:srgbClr val="000099"/>
              </a:buClr>
              <a:buNone/>
            </a:pPr>
            <a:r>
              <a:rPr lang="it-IT" altLang="it-IT" sz="2400" dirty="0">
                <a:solidFill>
                  <a:srgbClr val="000099"/>
                </a:solidFill>
              </a:rPr>
              <a:t>Qualora la patente non sia </a:t>
            </a:r>
            <a:r>
              <a:rPr lang="it-IT" altLang="it-IT" sz="2400" dirty="0">
                <a:solidFill>
                  <a:srgbClr val="FF0000"/>
                </a:solidFill>
              </a:rPr>
              <a:t>dotata di almeno 15 crediti, non sarà possibile continuare ad operare in cantiere, salvo il completamento delle attività oggetto di appalto o subappalto in corso di esecuzione quando i lavori eseguiti siano superiori al 30% </a:t>
            </a:r>
            <a:r>
              <a:rPr lang="it-IT" altLang="it-IT" sz="2400" dirty="0">
                <a:solidFill>
                  <a:srgbClr val="000099"/>
                </a:solidFill>
              </a:rPr>
              <a:t>del valore del contratto. In altri termini, qualora il valore dei lavori eseguiti in un determinato cantiere, secondo quanto riportato nel relativo capitolato, sia almeno pari al 30% del valore dei lavori affidati al titolare della patente nello stesso cantiere, quest’ultimo potrà terminare le attività in corso sullo stesso sito.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5371619-68BD-3B16-30D1-B9AB0F29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Obblighi del committente</a:t>
            </a:r>
          </a:p>
        </p:txBody>
      </p:sp>
    </p:spTree>
    <p:extLst>
      <p:ext uri="{BB962C8B-B14F-4D97-AF65-F5344CB8AC3E}">
        <p14:creationId xmlns:p14="http://schemas.microsoft.com/office/powerpoint/2010/main" val="14214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E9C15A9-BD63-6480-9819-B571D289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" y="2959703"/>
            <a:ext cx="112020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documentazione attestante la conformità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alle disposizioni di cui al presente decreto legislativo di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macchine, attrezzature e opere provvisionali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elenco dei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DPI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forniti ai lavoratori;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nomina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RSPP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degli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incaricati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dell’attuazione delle misure di prevenzione incendi e lotta antincendio, di evacuazione, di primo soccorso e gestione dell’emergenza, del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medico competente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quando necessario;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nomina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 rappresentante dei lavoratori per la sicurezza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RLS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attestati inerenti la formazione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delle suddette figure e dei lavoratori prevista dal presente decreto legislativo;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elenco dei lavoratori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risultanti dal libro matricola e relativa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idoneità sanitaria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prevista dal presente decreto legislativo;</a:t>
            </a: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D9375CE6-A5CD-0D9E-860C-2949643D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2010378"/>
            <a:ext cx="1120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L’allegato XVII del D. Lgs. 81/08, prima della modifica del D. Lgs 106/09, prevedeva anche: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B7652BE-E879-9992-5DE8-C0778C00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Documentazione verifica ITP </a:t>
            </a:r>
          </a:p>
        </p:txBody>
      </p:sp>
    </p:spTree>
    <p:extLst>
      <p:ext uri="{BB962C8B-B14F-4D97-AF65-F5344CB8AC3E}">
        <p14:creationId xmlns:p14="http://schemas.microsoft.com/office/powerpoint/2010/main" val="5987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E9C15A9-BD63-6480-9819-B571D289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69" y="2582820"/>
            <a:ext cx="1097257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Possesso certificazione di un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S.G.S.L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conforme alla UNI EN ISO 45001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oggi + 5 punti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</a:t>
            </a:r>
            <a:endParaRPr lang="it-IT" altLang="it-IT" sz="2000" noProof="0" dirty="0">
              <a:solidFill>
                <a:srgbClr val="000099"/>
              </a:solidFill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Asseverazione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un </a:t>
            </a:r>
            <a:r>
              <a:rPr kumimoji="0" lang="it-IT" altLang="it-IT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M.O.G.</a:t>
            </a:r>
            <a:r>
              <a:rPr kumimoji="0" lang="it-IT" altLang="it-IT" sz="20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conforme all’art. 30 del D. Lgs. 81/08 (</a:t>
            </a:r>
            <a:r>
              <a:rPr kumimoji="0" lang="it-IT" altLang="it-IT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oggi + 4 punti</a:t>
            </a:r>
            <a:r>
              <a:rPr kumimoji="0" lang="it-IT" altLang="it-IT" sz="20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  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Elenco delle macchine ed attrezzature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 l’impresa intende impiegare per lo svolgimento del lavoro;</a:t>
            </a:r>
          </a:p>
          <a:p>
            <a:pPr lvl="0" algn="just"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Formazione e informazione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specifica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oggi + 6 punti </a:t>
            </a:r>
            <a:r>
              <a:rPr lang="it-IT" altLang="it-IT" sz="2000" dirty="0">
                <a:solidFill>
                  <a:srgbClr val="FF0000"/>
                </a:solidFill>
                <a:cs typeface="Calibri" panose="020F0502020204030204" pitchFamily="34" charset="0"/>
              </a:rPr>
              <a:t>con partecipazione di </a:t>
            </a:r>
            <a:r>
              <a:rPr lang="it-IT" sz="2000" dirty="0">
                <a:solidFill>
                  <a:srgbClr val="FF0000"/>
                </a:solidFill>
                <a:cs typeface="Calibri" panose="020F0502020204030204" pitchFamily="34" charset="0"/>
              </a:rPr>
              <a:t>almeno un terzo dei lavoratori occupati ad almeno 4 corsi in 3 anni</a:t>
            </a:r>
            <a:r>
              <a:rPr lang="it-IT" sz="2000" dirty="0">
                <a:solidFill>
                  <a:srgbClr val="002060"/>
                </a:solidFill>
                <a:latin typeface="Avenir Next LT Pro"/>
              </a:rPr>
              <a:t>)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  e tipologia degli infortuni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delle malattie professionali denunciati negli ultimi tre anni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oggi decurtazione punti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Eventuale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riduzione tasso medio di tariffa INAIL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 interventi migliorativi della sicurezza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oggi</a:t>
            </a:r>
            <a:r>
              <a:rPr kumimoji="0" lang="it-IT" altLang="it-IT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 + 1 a + 6 punti per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Investimenti per l’acquisto di soluzioni tecnologicamente avanzate</a:t>
            </a:r>
            <a:r>
              <a:rPr lang="it-IT" sz="2000" dirty="0">
                <a:solidFill>
                  <a:srgbClr val="234060"/>
                </a:solidFill>
              </a:rPr>
              <a:t>)</a:t>
            </a:r>
          </a:p>
          <a:p>
            <a:pPr lvl="0" algn="just"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0099"/>
                </a:solidFill>
                <a:cs typeface="Calibri" panose="020F0502020204030204" pitchFamily="34" charset="0"/>
              </a:rPr>
              <a:t>Consulenza e monitoraggio effettuati da parte degli Organismi paritetici iscritti al repertorio nazionale (</a:t>
            </a:r>
            <a:r>
              <a:rPr lang="it-IT" altLang="it-IT" sz="2000" dirty="0">
                <a:solidFill>
                  <a:srgbClr val="FF0000"/>
                </a:solidFill>
                <a:cs typeface="Calibri" panose="020F0502020204030204" pitchFamily="34" charset="0"/>
              </a:rPr>
              <a:t>oggi +2 punti se con esito positivo</a:t>
            </a:r>
            <a:r>
              <a:rPr lang="it-IT" altLang="it-IT" sz="2000" dirty="0">
                <a:solidFill>
                  <a:srgbClr val="000099"/>
                </a:solidFill>
                <a:cs typeface="Calibri" panose="020F0502020204030204" pitchFamily="34" charset="0"/>
              </a:rPr>
              <a:t>).</a:t>
            </a:r>
          </a:p>
          <a:p>
            <a:pPr lvl="0" algn="just"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0099"/>
                </a:solidFill>
                <a:cs typeface="Calibri" panose="020F0502020204030204" pitchFamily="34" charset="0"/>
              </a:rPr>
              <a:t>…………</a:t>
            </a: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D9375CE6-A5CD-0D9E-860C-2949643D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69" y="2010378"/>
            <a:ext cx="10972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 si potrebbe richiedere: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2923DA4-9771-51DC-39E9-03ECB5C9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Documentazione verifica ITP </a:t>
            </a:r>
          </a:p>
        </p:txBody>
      </p:sp>
    </p:spTree>
    <p:extLst>
      <p:ext uri="{BB962C8B-B14F-4D97-AF65-F5344CB8AC3E}">
        <p14:creationId xmlns:p14="http://schemas.microsoft.com/office/powerpoint/2010/main" val="28737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0877A3F-26BD-FAF7-469F-3E849B000DA6}"/>
              </a:ext>
            </a:extLst>
          </p:cNvPr>
          <p:cNvSpPr txBox="1">
            <a:spLocks/>
          </p:cNvSpPr>
          <p:nvPr/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Verifica dell’idoneità tecnico professionale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E9C15A9-BD63-6480-9819-B571D289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" y="2626328"/>
            <a:ext cx="1120208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…In materia di responsabilità colposa, il committente di lavori dati in appalto deve adeguare la sua condotta a due fondamentali regole di diligenza e prudenza: a) scegliere l'appaltatore e più in genere il soggetto al quale affidare l'incarico, accertando che la persona, alla quale si rivolge, sia </a:t>
            </a:r>
            <a:r>
              <a:rPr kumimoji="0" lang="it-IT" altLang="it-IT" sz="22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 soltanto munita dei titoli di idoneità prescritti dalla legge, ma anche della capacità tecnica e professionale, proporzionata al tipo astratto di attività commissionata ed alle concrete modalità di espletamento della stessa</a:t>
            </a:r>
            <a:r>
              <a:rPr kumimoji="0" lang="it-IT" alt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”…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8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[Cassazione Penale, Sez. 4, 19 aprile 2010, n. 15081].</a:t>
            </a:r>
          </a:p>
        </p:txBody>
      </p:sp>
      <p:sp>
        <p:nvSpPr>
          <p:cNvPr id="4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id="{771F5C64-5848-782F-3CEE-ECC3FA4C10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573557" y="6155208"/>
            <a:ext cx="485775" cy="471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3B507-24D8-CA62-FD17-07FFF758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1538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85" name="Rectangle 1538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87" name="Rectangle 1538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aria aperta, bianco e nero, spiaggia, acqua&#10;&#10;Descrizione generata automaticamente">
            <a:extLst>
              <a:ext uri="{FF2B5EF4-FFF2-40B4-BE49-F238E27FC236}">
                <a16:creationId xmlns:a16="http://schemas.microsoft.com/office/drawing/2014/main" id="{39EA953C-8869-381E-5F3B-B98E026C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66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389" name="Rectangle 1538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1AA01D4-CA41-06DD-38B5-5506B220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Obblighi</a:t>
            </a:r>
            <a:r>
              <a:rPr lang="en-US" sz="4800" dirty="0">
                <a:solidFill>
                  <a:schemeClr val="bg1"/>
                </a:solidFill>
              </a:rPr>
              <a:t> del CSP/CSE</a:t>
            </a:r>
          </a:p>
        </p:txBody>
      </p:sp>
      <p:sp>
        <p:nvSpPr>
          <p:cNvPr id="15391" name="Rectangle 1539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93" name="Rectangle 153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rgbClr val="CCFFFF"/>
            </a:gs>
            <a:gs pos="8300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380DCF8B-73F3-9FC6-6FD1-F7294DCB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405872"/>
            <a:ext cx="11249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Se continui a fare quello che hai sempre fatto, continuerai ad ottenere ciò che hai sempre avuto. </a:t>
            </a:r>
          </a:p>
          <a:p>
            <a:pPr marL="17780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(Warren </a:t>
            </a:r>
            <a:r>
              <a:rPr kumimoji="0" lang="it-IT" alt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Bennis</a:t>
            </a: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6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BE0D3D1-66AE-7FBA-94B2-7C149E7D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636838"/>
            <a:ext cx="76787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2811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2">
            <a:extLst>
              <a:ext uri="{FF2B5EF4-FFF2-40B4-BE49-F238E27FC236}">
                <a16:creationId xmlns:a16="http://schemas.microsoft.com/office/drawing/2014/main" id="{03D027C1-99CB-EA00-8919-71550C032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610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5700955-A615-0F98-446B-2906E64E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052514"/>
            <a:ext cx="3673475" cy="2873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Designa il CSP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65A31EE0-4CF0-6FF1-EF5E-7F148156C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11969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052F5B4-4A7F-3F9B-6CE0-84933D4F3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412876"/>
            <a:ext cx="3673475" cy="28892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Si attiene ai principi dell’art. 15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B277EA83-9663-D7B9-9D0B-9A74B9AE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773239"/>
            <a:ext cx="3673475" cy="2873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Prende in considerazione il PSC ed il Fascicolo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5" name="Rectangle 6">
            <a:extLst>
              <a:ext uri="{FF2B5EF4-FFF2-40B4-BE49-F238E27FC236}">
                <a16:creationId xmlns:a16="http://schemas.microsoft.com/office/drawing/2014/main" id="{6DAAF6EC-8ABA-F7BA-27E3-827039D36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133601"/>
            <a:ext cx="3673475" cy="28892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Trasmette il PSC alle imprese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7CBB02A4-EC1E-051F-AA53-5E198600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492375"/>
            <a:ext cx="3673475" cy="2873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Designa il CSE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7" name="Rectangle 8">
            <a:extLst>
              <a:ext uri="{FF2B5EF4-FFF2-40B4-BE49-F238E27FC236}">
                <a16:creationId xmlns:a16="http://schemas.microsoft.com/office/drawing/2014/main" id="{DB33B10F-4464-427D-A145-48615CDE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213101"/>
            <a:ext cx="3673475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Verifica l’idoneità tecnico – professionale (</a:t>
            </a: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All. XVII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)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8" name="Line 9">
            <a:extLst>
              <a:ext uri="{FF2B5EF4-FFF2-40B4-BE49-F238E27FC236}">
                <a16:creationId xmlns:a16="http://schemas.microsoft.com/office/drawing/2014/main" id="{A98A776A-03E0-5346-9804-D732D887A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15573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59" name="Line 10">
            <a:extLst>
              <a:ext uri="{FF2B5EF4-FFF2-40B4-BE49-F238E27FC236}">
                <a16:creationId xmlns:a16="http://schemas.microsoft.com/office/drawing/2014/main" id="{66ABCBF8-6D4C-859A-F040-06E4BFF8D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22764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60" name="Line 11">
            <a:extLst>
              <a:ext uri="{FF2B5EF4-FFF2-40B4-BE49-F238E27FC236}">
                <a16:creationId xmlns:a16="http://schemas.microsoft.com/office/drawing/2014/main" id="{0042E539-BA25-54E6-2579-3FFB858E3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26368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56E0A140-7F33-D0CE-FE09-3261FE33B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29972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5146076A-7B13-C594-417B-724E547B9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3575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63" name="Rectangle 14">
            <a:extLst>
              <a:ext uri="{FF2B5EF4-FFF2-40B4-BE49-F238E27FC236}">
                <a16:creationId xmlns:a16="http://schemas.microsoft.com/office/drawing/2014/main" id="{CE19CD42-EFF8-7416-1970-02F4BCF7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8608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Certificato  C.C.I.A.A.</a:t>
            </a:r>
          </a:p>
        </p:txBody>
      </p:sp>
      <p:sp>
        <p:nvSpPr>
          <p:cNvPr id="27664" name="Rectangle 15">
            <a:extLst>
              <a:ext uri="{FF2B5EF4-FFF2-40B4-BE49-F238E27FC236}">
                <a16:creationId xmlns:a16="http://schemas.microsoft.com/office/drawing/2014/main" id="{100BC4B9-AD5F-243E-CD8C-40CF03AC3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2926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DVR</a:t>
            </a:r>
          </a:p>
        </p:txBody>
      </p:sp>
      <p:sp>
        <p:nvSpPr>
          <p:cNvPr id="27665" name="Rectangle 16">
            <a:extLst>
              <a:ext uri="{FF2B5EF4-FFF2-40B4-BE49-F238E27FC236}">
                <a16:creationId xmlns:a16="http://schemas.microsoft.com/office/drawing/2014/main" id="{82D98922-8BF3-AEC5-F699-0CA743BB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0767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DURC</a:t>
            </a:r>
          </a:p>
        </p:txBody>
      </p:sp>
      <p:sp>
        <p:nvSpPr>
          <p:cNvPr id="27666" name="Rectangle 17">
            <a:extLst>
              <a:ext uri="{FF2B5EF4-FFF2-40B4-BE49-F238E27FC236}">
                <a16:creationId xmlns:a16="http://schemas.microsoft.com/office/drawing/2014/main" id="{A0E74A2E-6F95-5ECF-8216-2BDAC640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5085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Dichiarazione art. 14</a:t>
            </a:r>
          </a:p>
        </p:txBody>
      </p:sp>
      <p:sp>
        <p:nvSpPr>
          <p:cNvPr id="27667" name="Rectangle 18">
            <a:extLst>
              <a:ext uri="{FF2B5EF4-FFF2-40B4-BE49-F238E27FC236}">
                <a16:creationId xmlns:a16="http://schemas.microsoft.com/office/drawing/2014/main" id="{E71E4B8A-6F49-7E93-5A07-3E8CD9C3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573463"/>
            <a:ext cx="16557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IMPRESE</a:t>
            </a:r>
          </a:p>
        </p:txBody>
      </p:sp>
      <p:sp>
        <p:nvSpPr>
          <p:cNvPr id="27668" name="Rectangle 19">
            <a:extLst>
              <a:ext uri="{FF2B5EF4-FFF2-40B4-BE49-F238E27FC236}">
                <a16:creationId xmlns:a16="http://schemas.microsoft.com/office/drawing/2014/main" id="{0900DA3E-E3A8-F8C2-E1D4-C759EAFD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3573463"/>
            <a:ext cx="16557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LAVORATORI AUTONOMI</a:t>
            </a:r>
          </a:p>
        </p:txBody>
      </p:sp>
      <p:sp>
        <p:nvSpPr>
          <p:cNvPr id="27669" name="Rectangle 20">
            <a:extLst>
              <a:ext uri="{FF2B5EF4-FFF2-40B4-BE49-F238E27FC236}">
                <a16:creationId xmlns:a16="http://schemas.microsoft.com/office/drawing/2014/main" id="{186716E1-4337-9384-1035-CA1EF446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38608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Certificato  C.C.I.A.A.</a:t>
            </a:r>
          </a:p>
        </p:txBody>
      </p:sp>
      <p:sp>
        <p:nvSpPr>
          <p:cNvPr id="27670" name="Rectangle 21">
            <a:extLst>
              <a:ext uri="{FF2B5EF4-FFF2-40B4-BE49-F238E27FC236}">
                <a16:creationId xmlns:a16="http://schemas.microsoft.com/office/drawing/2014/main" id="{46913306-0010-9F70-96B3-50E29DAE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2926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Dichiaraz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conformità</a:t>
            </a:r>
          </a:p>
        </p:txBody>
      </p:sp>
      <p:sp>
        <p:nvSpPr>
          <p:cNvPr id="27671" name="Rectangle 22">
            <a:extLst>
              <a:ext uri="{FF2B5EF4-FFF2-40B4-BE49-F238E27FC236}">
                <a16:creationId xmlns:a16="http://schemas.microsoft.com/office/drawing/2014/main" id="{6450961F-3425-0F50-D20A-58F14C592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5085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D.P.I. in dotazione</a:t>
            </a:r>
          </a:p>
        </p:txBody>
      </p:sp>
      <p:sp>
        <p:nvSpPr>
          <p:cNvPr id="27672" name="Rectangle 23">
            <a:extLst>
              <a:ext uri="{FF2B5EF4-FFF2-40B4-BE49-F238E27FC236}">
                <a16:creationId xmlns:a16="http://schemas.microsoft.com/office/drawing/2014/main" id="{B3FD6FD7-F870-0120-1F14-736E4C17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7244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Attestati </a:t>
            </a: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e idoneità san. </a:t>
            </a:r>
          </a:p>
        </p:txBody>
      </p:sp>
      <p:sp>
        <p:nvSpPr>
          <p:cNvPr id="27673" name="Rectangle 24">
            <a:extLst>
              <a:ext uri="{FF2B5EF4-FFF2-40B4-BE49-F238E27FC236}">
                <a16:creationId xmlns:a16="http://schemas.microsoft.com/office/drawing/2014/main" id="{FF33701C-64BB-F08E-8366-834AE5DC4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076701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DURC</a:t>
            </a:r>
          </a:p>
        </p:txBody>
      </p:sp>
      <p:sp>
        <p:nvSpPr>
          <p:cNvPr id="27674" name="Rectangle 25">
            <a:extLst>
              <a:ext uri="{FF2B5EF4-FFF2-40B4-BE49-F238E27FC236}">
                <a16:creationId xmlns:a16="http://schemas.microsoft.com/office/drawing/2014/main" id="{49045C75-0151-3AB7-F8BE-029F597C1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5013326"/>
            <a:ext cx="302577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LAVORI &lt; 200 U/G SENZA RISCHI PARTICOLARI</a:t>
            </a:r>
          </a:p>
        </p:txBody>
      </p:sp>
      <p:sp>
        <p:nvSpPr>
          <p:cNvPr id="27675" name="Rectangle 26">
            <a:extLst>
              <a:ext uri="{FF2B5EF4-FFF2-40B4-BE49-F238E27FC236}">
                <a16:creationId xmlns:a16="http://schemas.microsoft.com/office/drawing/2014/main" id="{F3CBD2E3-7627-2C31-0523-0692BC8A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5300663"/>
            <a:ext cx="1655762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Certificato  C.C.I.A.A.</a:t>
            </a:r>
          </a:p>
        </p:txBody>
      </p:sp>
      <p:sp>
        <p:nvSpPr>
          <p:cNvPr id="27676" name="Rectangle 28">
            <a:extLst>
              <a:ext uri="{FF2B5EF4-FFF2-40B4-BE49-F238E27FC236}">
                <a16:creationId xmlns:a16="http://schemas.microsoft.com/office/drawing/2014/main" id="{6DDF28A0-E13A-E55B-613A-EB4F96CF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5732464"/>
            <a:ext cx="1655762" cy="180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Autocertificaz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altri requisiti</a:t>
            </a:r>
          </a:p>
        </p:txBody>
      </p:sp>
      <p:sp>
        <p:nvSpPr>
          <p:cNvPr id="27677" name="Line 29">
            <a:extLst>
              <a:ext uri="{FF2B5EF4-FFF2-40B4-BE49-F238E27FC236}">
                <a16:creationId xmlns:a16="http://schemas.microsoft.com/office/drawing/2014/main" id="{A3137DFF-1AC7-1EFC-EB2C-225D2D2E6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3500439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78" name="Line 30">
            <a:extLst>
              <a:ext uri="{FF2B5EF4-FFF2-40B4-BE49-F238E27FC236}">
                <a16:creationId xmlns:a16="http://schemas.microsoft.com/office/drawing/2014/main" id="{64073804-F564-6080-37C8-7861842AA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500439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79" name="Line 31">
            <a:extLst>
              <a:ext uri="{FF2B5EF4-FFF2-40B4-BE49-F238E27FC236}">
                <a16:creationId xmlns:a16="http://schemas.microsoft.com/office/drawing/2014/main" id="{DA40A102-873F-C369-E537-DEEACDACD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0" name="Line 32">
            <a:extLst>
              <a:ext uri="{FF2B5EF4-FFF2-40B4-BE49-F238E27FC236}">
                <a16:creationId xmlns:a16="http://schemas.microsoft.com/office/drawing/2014/main" id="{8F110AE6-98B1-A914-4797-4FD225CD6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1" name="Line 33">
            <a:extLst>
              <a:ext uri="{FF2B5EF4-FFF2-40B4-BE49-F238E27FC236}">
                <a16:creationId xmlns:a16="http://schemas.microsoft.com/office/drawing/2014/main" id="{5A3AEB0F-67C1-B3CD-8083-1FC1E158E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40052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2" name="Line 34">
            <a:extLst>
              <a:ext uri="{FF2B5EF4-FFF2-40B4-BE49-F238E27FC236}">
                <a16:creationId xmlns:a16="http://schemas.microsoft.com/office/drawing/2014/main" id="{604968F6-BAA1-8D81-5A95-2507A0BF6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42211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3" name="Line 35">
            <a:extLst>
              <a:ext uri="{FF2B5EF4-FFF2-40B4-BE49-F238E27FC236}">
                <a16:creationId xmlns:a16="http://schemas.microsoft.com/office/drawing/2014/main" id="{1A0019F6-00DE-2238-95D7-B5F7313F7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6738" y="44370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4" name="Line 36">
            <a:extLst>
              <a:ext uri="{FF2B5EF4-FFF2-40B4-BE49-F238E27FC236}">
                <a16:creationId xmlns:a16="http://schemas.microsoft.com/office/drawing/2014/main" id="{DE333478-7E9E-7E2A-41BC-DB4A3228E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40052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5" name="Line 37">
            <a:extLst>
              <a:ext uri="{FF2B5EF4-FFF2-40B4-BE49-F238E27FC236}">
                <a16:creationId xmlns:a16="http://schemas.microsoft.com/office/drawing/2014/main" id="{1BCEA277-4BE5-621B-7509-551992809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42211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6" name="Line 38">
            <a:extLst>
              <a:ext uri="{FF2B5EF4-FFF2-40B4-BE49-F238E27FC236}">
                <a16:creationId xmlns:a16="http://schemas.microsoft.com/office/drawing/2014/main" id="{0B7BA366-6E15-2AD7-0AE9-C035414F7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44370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7" name="Line 39">
            <a:extLst>
              <a:ext uri="{FF2B5EF4-FFF2-40B4-BE49-F238E27FC236}">
                <a16:creationId xmlns:a16="http://schemas.microsoft.com/office/drawing/2014/main" id="{2D101EBE-D287-FC29-7D9E-EED48D361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465296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8" name="Line 40">
            <a:extLst>
              <a:ext uri="{FF2B5EF4-FFF2-40B4-BE49-F238E27FC236}">
                <a16:creationId xmlns:a16="http://schemas.microsoft.com/office/drawing/2014/main" id="{14DA066B-FB27-3829-1D13-5DC04952F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500439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89" name="Line 41">
            <a:extLst>
              <a:ext uri="{FF2B5EF4-FFF2-40B4-BE49-F238E27FC236}">
                <a16:creationId xmlns:a16="http://schemas.microsoft.com/office/drawing/2014/main" id="{ED16CB84-5971-C7BA-E01C-C63C2E68C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157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90" name="Line 42">
            <a:extLst>
              <a:ext uri="{FF2B5EF4-FFF2-40B4-BE49-F238E27FC236}">
                <a16:creationId xmlns:a16="http://schemas.microsoft.com/office/drawing/2014/main" id="{9A03AAB4-6C35-8DEE-D668-A5F6605E1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4451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91" name="Rectangle 46">
            <a:extLst>
              <a:ext uri="{FF2B5EF4-FFF2-40B4-BE49-F238E27FC236}">
                <a16:creationId xmlns:a16="http://schemas.microsoft.com/office/drawing/2014/main" id="{8B158E70-DE49-33ED-6BA5-19B4D233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852739"/>
            <a:ext cx="3673475" cy="2873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Invia la notifica preliminare quando previsto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92" name="Line 47">
            <a:extLst>
              <a:ext uri="{FF2B5EF4-FFF2-40B4-BE49-F238E27FC236}">
                <a16:creationId xmlns:a16="http://schemas.microsoft.com/office/drawing/2014/main" id="{B0D0C4C2-B305-E956-86C6-20A7440CE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15573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93" name="Rectangle 48">
            <a:extLst>
              <a:ext uri="{FF2B5EF4-FFF2-40B4-BE49-F238E27FC236}">
                <a16:creationId xmlns:a16="http://schemas.microsoft.com/office/drawing/2014/main" id="{C349927D-11E5-5895-BC0D-C5AE8514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4" y="1052514"/>
            <a:ext cx="3673475" cy="2873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Comunica i nomi dei coordinatori alle imprese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94" name="Rectangle 49">
            <a:extLst>
              <a:ext uri="{FF2B5EF4-FFF2-40B4-BE49-F238E27FC236}">
                <a16:creationId xmlns:a16="http://schemas.microsoft.com/office/drawing/2014/main" id="{0263A8D1-D397-0D6F-B017-C8A4B1428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412875"/>
            <a:ext cx="3673475" cy="2873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Chiede la documentazione alle imprese 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95" name="Line 50">
            <a:extLst>
              <a:ext uri="{FF2B5EF4-FFF2-40B4-BE49-F238E27FC236}">
                <a16:creationId xmlns:a16="http://schemas.microsoft.com/office/drawing/2014/main" id="{D47FDE2B-756A-760A-E6B5-D130D7252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19161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696" name="Rectangle 51">
            <a:extLst>
              <a:ext uri="{FF2B5EF4-FFF2-40B4-BE49-F238E27FC236}">
                <a16:creationId xmlns:a16="http://schemas.microsoft.com/office/drawing/2014/main" id="{8D6DEBF3-B6D5-CCD4-4647-ED356CA9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2276476"/>
            <a:ext cx="16557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Dichiarazione organico medio annuo</a:t>
            </a:r>
          </a:p>
        </p:txBody>
      </p:sp>
      <p:sp>
        <p:nvSpPr>
          <p:cNvPr id="27697" name="Rectangle 52">
            <a:extLst>
              <a:ext uri="{FF2B5EF4-FFF2-40B4-BE49-F238E27FC236}">
                <a16:creationId xmlns:a16="http://schemas.microsoft.com/office/drawing/2014/main" id="{8A8C2736-F3A3-0E06-C332-4F794442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2636839"/>
            <a:ext cx="16557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Estremi denunce INPS, INAIL, Cassa Edile</a:t>
            </a:r>
          </a:p>
        </p:txBody>
      </p:sp>
      <p:sp>
        <p:nvSpPr>
          <p:cNvPr id="27698" name="Rectangle 53">
            <a:extLst>
              <a:ext uri="{FF2B5EF4-FFF2-40B4-BE49-F238E27FC236}">
                <a16:creationId xmlns:a16="http://schemas.microsoft.com/office/drawing/2014/main" id="{9334B792-7A00-7B01-5488-32C5685FE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2997200"/>
            <a:ext cx="16557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Dichiarazione contratto collettivo stipulato</a:t>
            </a:r>
          </a:p>
        </p:txBody>
      </p:sp>
      <p:sp>
        <p:nvSpPr>
          <p:cNvPr id="27699" name="Rectangle 54">
            <a:extLst>
              <a:ext uri="{FF2B5EF4-FFF2-40B4-BE49-F238E27FC236}">
                <a16:creationId xmlns:a16="http://schemas.microsoft.com/office/drawing/2014/main" id="{80E30333-9BFD-B243-79AC-D370334C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1773239"/>
            <a:ext cx="165576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LAVORI &gt; 200 u/g</a:t>
            </a:r>
          </a:p>
        </p:txBody>
      </p:sp>
      <p:sp>
        <p:nvSpPr>
          <p:cNvPr id="27700" name="Rectangle 55">
            <a:extLst>
              <a:ext uri="{FF2B5EF4-FFF2-40B4-BE49-F238E27FC236}">
                <a16:creationId xmlns:a16="http://schemas.microsoft.com/office/drawing/2014/main" id="{BCFAE18D-8927-D36F-260A-4219DE5E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2276476"/>
            <a:ext cx="16557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DURC</a:t>
            </a:r>
          </a:p>
        </p:txBody>
      </p:sp>
      <p:sp>
        <p:nvSpPr>
          <p:cNvPr id="27701" name="Rectangle 56">
            <a:extLst>
              <a:ext uri="{FF2B5EF4-FFF2-40B4-BE49-F238E27FC236}">
                <a16:creationId xmlns:a16="http://schemas.microsoft.com/office/drawing/2014/main" id="{F86F6D70-D73A-43A0-1D40-29DAB03B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773239"/>
            <a:ext cx="165576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LAVORI&lt;200 u/g SENZA RISCHI PARTICOLARI</a:t>
            </a:r>
          </a:p>
        </p:txBody>
      </p:sp>
      <p:sp>
        <p:nvSpPr>
          <p:cNvPr id="27702" name="Rectangle 57">
            <a:extLst>
              <a:ext uri="{FF2B5EF4-FFF2-40B4-BE49-F238E27FC236}">
                <a16:creationId xmlns:a16="http://schemas.microsoft.com/office/drawing/2014/main" id="{2BB05270-F6BD-B243-36C8-5CA590CA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2636839"/>
            <a:ext cx="1655763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Dichiarazione contratto collettivo stipulato</a:t>
            </a:r>
          </a:p>
        </p:txBody>
      </p:sp>
      <p:sp>
        <p:nvSpPr>
          <p:cNvPr id="27703" name="Line 58">
            <a:extLst>
              <a:ext uri="{FF2B5EF4-FFF2-40B4-BE49-F238E27FC236}">
                <a16:creationId xmlns:a16="http://schemas.microsoft.com/office/drawing/2014/main" id="{AB6140C0-10D6-5086-E06F-6C394EF1B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1700214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04" name="Line 59">
            <a:extLst>
              <a:ext uri="{FF2B5EF4-FFF2-40B4-BE49-F238E27FC236}">
                <a16:creationId xmlns:a16="http://schemas.microsoft.com/office/drawing/2014/main" id="{85D11825-91CC-70DF-0176-CB7F7A738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00214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05" name="Line 60">
            <a:extLst>
              <a:ext uri="{FF2B5EF4-FFF2-40B4-BE49-F238E27FC236}">
                <a16:creationId xmlns:a16="http://schemas.microsoft.com/office/drawing/2014/main" id="{71A5509F-DF62-F633-9AA1-4EFB876B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2133601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06" name="Line 61">
            <a:extLst>
              <a:ext uri="{FF2B5EF4-FFF2-40B4-BE49-F238E27FC236}">
                <a16:creationId xmlns:a16="http://schemas.microsoft.com/office/drawing/2014/main" id="{C8DECF04-2B70-4DCF-0853-F9254C781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2133601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07" name="Line 62">
            <a:extLst>
              <a:ext uri="{FF2B5EF4-FFF2-40B4-BE49-F238E27FC236}">
                <a16:creationId xmlns:a16="http://schemas.microsoft.com/office/drawing/2014/main" id="{682B003F-252E-64FE-D13E-E344B9C0B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5654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08" name="Line 63">
            <a:extLst>
              <a:ext uri="{FF2B5EF4-FFF2-40B4-BE49-F238E27FC236}">
                <a16:creationId xmlns:a16="http://schemas.microsoft.com/office/drawing/2014/main" id="{294E668D-FA5E-3C06-9A47-9F8796FBB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25654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09" name="Line 64">
            <a:extLst>
              <a:ext uri="{FF2B5EF4-FFF2-40B4-BE49-F238E27FC236}">
                <a16:creationId xmlns:a16="http://schemas.microsoft.com/office/drawing/2014/main" id="{0F05E2DA-A673-B3BC-6952-C401BD824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29241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10" name="Line 65">
            <a:extLst>
              <a:ext uri="{FF2B5EF4-FFF2-40B4-BE49-F238E27FC236}">
                <a16:creationId xmlns:a16="http://schemas.microsoft.com/office/drawing/2014/main" id="{86621F6E-62C8-4AB5-0CA3-CB1073D2F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37954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11" name="Rectangle 66">
            <a:extLst>
              <a:ext uri="{FF2B5EF4-FFF2-40B4-BE49-F238E27FC236}">
                <a16:creationId xmlns:a16="http://schemas.microsoft.com/office/drawing/2014/main" id="{483A06F5-77D1-7107-A8AD-61196713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677584"/>
            <a:ext cx="3673475" cy="2873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Trasmette all’amministrazione concedente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712" name="Rectangle 67">
            <a:extLst>
              <a:ext uri="{FF2B5EF4-FFF2-40B4-BE49-F238E27FC236}">
                <a16:creationId xmlns:a16="http://schemas.microsoft.com/office/drawing/2014/main" id="{7C7843E2-A567-4AD8-03C7-2ED54B5E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4037947"/>
            <a:ext cx="16557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DURC</a:t>
            </a:r>
          </a:p>
        </p:txBody>
      </p:sp>
      <p:sp>
        <p:nvSpPr>
          <p:cNvPr id="27713" name="Rectangle 68">
            <a:extLst>
              <a:ext uri="{FF2B5EF4-FFF2-40B4-BE49-F238E27FC236}">
                <a16:creationId xmlns:a16="http://schemas.microsoft.com/office/drawing/2014/main" id="{19F389AF-2310-A3B9-57E0-A7EE49FD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4253847"/>
            <a:ext cx="16557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Copia notifica preliminare</a:t>
            </a:r>
          </a:p>
        </p:txBody>
      </p:sp>
      <p:sp>
        <p:nvSpPr>
          <p:cNvPr id="27714" name="Rectangle 69">
            <a:extLst>
              <a:ext uri="{FF2B5EF4-FFF2-40B4-BE49-F238E27FC236}">
                <a16:creationId xmlns:a16="http://schemas.microsoft.com/office/drawing/2014/main" id="{1C75F5C2-6315-9911-904A-200604492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4469747"/>
            <a:ext cx="16557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Dichiarazione verifica altra documentazione</a:t>
            </a:r>
          </a:p>
        </p:txBody>
      </p:sp>
      <p:sp>
        <p:nvSpPr>
          <p:cNvPr id="27715" name="Line 70">
            <a:extLst>
              <a:ext uri="{FF2B5EF4-FFF2-40B4-BE49-F238E27FC236}">
                <a16:creationId xmlns:a16="http://schemas.microsoft.com/office/drawing/2014/main" id="{16FDEE69-EEF0-7D53-6022-681AEAF54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514608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16" name="Rectangle 71">
            <a:extLst>
              <a:ext uri="{FF2B5EF4-FFF2-40B4-BE49-F238E27FC236}">
                <a16:creationId xmlns:a16="http://schemas.microsoft.com/office/drawing/2014/main" id="{D6B67584-103A-6FDE-85BE-B3DD5F0A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972985"/>
            <a:ext cx="3673475" cy="360363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Assicura attuazione obblighi datore di lavoro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Impresa affidataria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717" name="Rectangle 72">
            <a:extLst>
              <a:ext uri="{FF2B5EF4-FFF2-40B4-BE49-F238E27FC236}">
                <a16:creationId xmlns:a16="http://schemas.microsoft.com/office/drawing/2014/main" id="{A125D701-27BA-A7CB-35F4-93FE5766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4" y="6414434"/>
            <a:ext cx="3673475" cy="2873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Adotta provvedimenti proposti dal CSE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718" name="Line 73">
            <a:extLst>
              <a:ext uri="{FF2B5EF4-FFF2-40B4-BE49-F238E27FC236}">
                <a16:creationId xmlns:a16="http://schemas.microsoft.com/office/drawing/2014/main" id="{B5299F1C-CBE1-41A8-301F-24F8AFA21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11969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19" name="Line 74">
            <a:extLst>
              <a:ext uri="{FF2B5EF4-FFF2-40B4-BE49-F238E27FC236}">
                <a16:creationId xmlns:a16="http://schemas.microsoft.com/office/drawing/2014/main" id="{11D29399-DB0F-77BC-8C95-F5AC6601D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5540369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20" name="Rectangle 75">
            <a:extLst>
              <a:ext uri="{FF2B5EF4-FFF2-40B4-BE49-F238E27FC236}">
                <a16:creationId xmlns:a16="http://schemas.microsoft.com/office/drawing/2014/main" id="{989BF409-B4DA-7E8D-8357-A7D18F00B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406373"/>
            <a:ext cx="3673475" cy="2873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" action="ppaction://noaction"/>
              </a:rPr>
              <a:t>Verifica adempimento degli obblighi del CSP/CSE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721" name="Line 76">
            <a:extLst>
              <a:ext uri="{FF2B5EF4-FFF2-40B4-BE49-F238E27FC236}">
                <a16:creationId xmlns:a16="http://schemas.microsoft.com/office/drawing/2014/main" id="{DE4AF871-2F8D-1A38-DA7B-FAF70108B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65306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22" name="Line 77">
            <a:extLst>
              <a:ext uri="{FF2B5EF4-FFF2-40B4-BE49-F238E27FC236}">
                <a16:creationId xmlns:a16="http://schemas.microsoft.com/office/drawing/2014/main" id="{3C99152C-5A00-86BD-3484-44125FC62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396492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23" name="Line 78">
            <a:extLst>
              <a:ext uri="{FF2B5EF4-FFF2-40B4-BE49-F238E27FC236}">
                <a16:creationId xmlns:a16="http://schemas.microsoft.com/office/drawing/2014/main" id="{B5CD0543-1BCD-59C4-FF2E-0F347018B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41824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24" name="Line 79">
            <a:extLst>
              <a:ext uri="{FF2B5EF4-FFF2-40B4-BE49-F238E27FC236}">
                <a16:creationId xmlns:a16="http://schemas.microsoft.com/office/drawing/2014/main" id="{43630F19-F429-75CD-8E1E-788514406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43983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25" name="Rectangle 80">
            <a:extLst>
              <a:ext uri="{FF2B5EF4-FFF2-40B4-BE49-F238E27FC236}">
                <a16:creationId xmlns:a16="http://schemas.microsoft.com/office/drawing/2014/main" id="{65430B18-1CA5-9B3C-37B8-429A8A34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765147"/>
            <a:ext cx="16557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Redaz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PSC e </a:t>
            </a: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Art. 90</a:t>
            </a:r>
          </a:p>
        </p:txBody>
      </p:sp>
      <p:sp>
        <p:nvSpPr>
          <p:cNvPr id="27726" name="Rectangle 81">
            <a:extLst>
              <a:ext uri="{FF2B5EF4-FFF2-40B4-BE49-F238E27FC236}">
                <a16:creationId xmlns:a16="http://schemas.microsoft.com/office/drawing/2014/main" id="{8048FFBB-6BE4-BD63-9C08-E9D72B9F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5765147"/>
            <a:ext cx="16557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Verifica idoneità POS</a:t>
            </a:r>
          </a:p>
        </p:txBody>
      </p:sp>
      <p:sp>
        <p:nvSpPr>
          <p:cNvPr id="27727" name="Rectangle 82">
            <a:extLst>
              <a:ext uri="{FF2B5EF4-FFF2-40B4-BE49-F238E27FC236}">
                <a16:creationId xmlns:a16="http://schemas.microsoft.com/office/drawing/2014/main" id="{26FF9D4D-5198-2BD0-E6FD-3F197DE17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981047"/>
            <a:ext cx="1655763" cy="146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Azioni </a:t>
            </a: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e controllo</a:t>
            </a:r>
          </a:p>
        </p:txBody>
      </p:sp>
      <p:sp>
        <p:nvSpPr>
          <p:cNvPr id="27728" name="Rectangle 83">
            <a:extLst>
              <a:ext uri="{FF2B5EF4-FFF2-40B4-BE49-F238E27FC236}">
                <a16:creationId xmlns:a16="http://schemas.microsoft.com/office/drawing/2014/main" id="{0CEF24D8-9E67-4494-01CF-206559FEE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5981047"/>
            <a:ext cx="1655763" cy="146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Organizz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Coop. e </a:t>
            </a:r>
            <a:r>
              <a:rPr kumimoji="0" lang="it-IT" altLang="it-IT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7729" name="Rectangle 84">
            <a:extLst>
              <a:ext uri="{FF2B5EF4-FFF2-40B4-BE49-F238E27FC236}">
                <a16:creationId xmlns:a16="http://schemas.microsoft.com/office/drawing/2014/main" id="{09472FD9-D6D1-63E9-4A90-79A48D22D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6198535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Verifica accordi RLS</a:t>
            </a:r>
          </a:p>
        </p:txBody>
      </p:sp>
      <p:sp>
        <p:nvSpPr>
          <p:cNvPr id="27730" name="Rectangle 85">
            <a:extLst>
              <a:ext uri="{FF2B5EF4-FFF2-40B4-BE49-F238E27FC236}">
                <a16:creationId xmlns:a16="http://schemas.microsoft.com/office/drawing/2014/main" id="{401BB097-45AE-3A64-14E6-66E13626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6198535"/>
            <a:ext cx="16557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Segnalazione inosservanze</a:t>
            </a:r>
          </a:p>
        </p:txBody>
      </p:sp>
      <p:sp>
        <p:nvSpPr>
          <p:cNvPr id="27731" name="Line 86">
            <a:extLst>
              <a:ext uri="{FF2B5EF4-FFF2-40B4-BE49-F238E27FC236}">
                <a16:creationId xmlns:a16="http://schemas.microsoft.com/office/drawing/2014/main" id="{518AFEF6-03CF-24DC-4723-017D1F071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56937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2" name="Line 87">
            <a:extLst>
              <a:ext uri="{FF2B5EF4-FFF2-40B4-BE49-F238E27FC236}">
                <a16:creationId xmlns:a16="http://schemas.microsoft.com/office/drawing/2014/main" id="{8E510FF9-310B-2D7E-DABA-92CA60CF3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59096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3" name="Line 88">
            <a:extLst>
              <a:ext uri="{FF2B5EF4-FFF2-40B4-BE49-F238E27FC236}">
                <a16:creationId xmlns:a16="http://schemas.microsoft.com/office/drawing/2014/main" id="{3EF2A7AF-2348-B7B3-56B5-94E207E75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61255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4" name="Line 89">
            <a:extLst>
              <a:ext uri="{FF2B5EF4-FFF2-40B4-BE49-F238E27FC236}">
                <a16:creationId xmlns:a16="http://schemas.microsoft.com/office/drawing/2014/main" id="{E2770B89-531E-155B-A92B-F780F3A60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56937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5" name="Line 90">
            <a:extLst>
              <a:ext uri="{FF2B5EF4-FFF2-40B4-BE49-F238E27FC236}">
                <a16:creationId xmlns:a16="http://schemas.microsoft.com/office/drawing/2014/main" id="{1C4940B3-C46A-DFFA-A181-B2D7237E6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59096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6" name="Line 91">
            <a:extLst>
              <a:ext uri="{FF2B5EF4-FFF2-40B4-BE49-F238E27FC236}">
                <a16:creationId xmlns:a16="http://schemas.microsoft.com/office/drawing/2014/main" id="{9AC842ED-9214-FE91-C0D0-A9732BF9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612550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7" name="Line 92">
            <a:extLst>
              <a:ext uri="{FF2B5EF4-FFF2-40B4-BE49-F238E27FC236}">
                <a16:creationId xmlns:a16="http://schemas.microsoft.com/office/drawing/2014/main" id="{46608643-E789-03F3-E8C6-7F6E8E73EB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4825" y="90805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8" name="Line 93">
            <a:extLst>
              <a:ext uri="{FF2B5EF4-FFF2-40B4-BE49-F238E27FC236}">
                <a16:creationId xmlns:a16="http://schemas.microsoft.com/office/drawing/2014/main" id="{42EF59F5-1258-FFF4-2B19-EE1A07867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9080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39" name="Line 94">
            <a:extLst>
              <a:ext uri="{FF2B5EF4-FFF2-40B4-BE49-F238E27FC236}">
                <a16:creationId xmlns:a16="http://schemas.microsoft.com/office/drawing/2014/main" id="{E0F943C8-49AD-9665-333E-8680CCAA5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71126" y="914399"/>
            <a:ext cx="0" cy="5617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40" name="Line 95">
            <a:extLst>
              <a:ext uri="{FF2B5EF4-FFF2-40B4-BE49-F238E27FC236}">
                <a16:creationId xmlns:a16="http://schemas.microsoft.com/office/drawing/2014/main" id="{8F08BFE9-4161-D88C-7C4E-7FAE9A3BBD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4563" y="908051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741" name="Rectangle 16">
            <a:extLst>
              <a:ext uri="{FF2B5EF4-FFF2-40B4-BE49-F238E27FC236}">
                <a16:creationId xmlns:a16="http://schemas.microsoft.com/office/drawing/2014/main" id="{D55634DA-F394-43F4-17FE-A77F21A3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6" y="5516563"/>
            <a:ext cx="1655763" cy="146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DURC</a:t>
            </a:r>
          </a:p>
        </p:txBody>
      </p:sp>
      <p:sp>
        <p:nvSpPr>
          <p:cNvPr id="27744" name="Rectangle 3">
            <a:extLst>
              <a:ext uri="{FF2B5EF4-FFF2-40B4-BE49-F238E27FC236}">
                <a16:creationId xmlns:a16="http://schemas.microsoft.com/office/drawing/2014/main" id="{9B1121F4-CF70-08C5-0253-638E5ECD29BF}"/>
              </a:ext>
            </a:extLst>
          </p:cNvPr>
          <p:cNvSpPr txBox="1">
            <a:spLocks/>
          </p:cNvSpPr>
          <p:nvPr/>
        </p:nvSpPr>
        <p:spPr bwMode="auto">
          <a:xfrm>
            <a:off x="1524000" y="333376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Gli obblighi a carico del committente o del R.L. previsti dal D. Lgs. 81/08 </a:t>
            </a:r>
          </a:p>
        </p:txBody>
      </p:sp>
      <p:sp>
        <p:nvSpPr>
          <p:cNvPr id="2" name="Rectangle 66">
            <a:hlinkClick r:id="rId3" action="ppaction://hlinksldjump"/>
            <a:extLst>
              <a:ext uri="{FF2B5EF4-FFF2-40B4-BE49-F238E27FC236}">
                <a16:creationId xmlns:a16="http://schemas.microsoft.com/office/drawing/2014/main" id="{E00C5C9D-8A5E-45BC-04C1-EAA4EC91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3332771"/>
            <a:ext cx="3673475" cy="287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action="ppaction://hlinksldjump"/>
              </a:rPr>
              <a:t>Verifca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action="ppaction://hlinksldjump"/>
              </a:rPr>
              <a:t> il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action="ppaction://hlinksldjump"/>
              </a:rPr>
              <a:t>posesso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action="ppaction://hlinksldjump"/>
              </a:rPr>
              <a:t> della patente a punti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Line 65">
            <a:extLst>
              <a:ext uri="{FF2B5EF4-FFF2-40B4-BE49-F238E27FC236}">
                <a16:creationId xmlns:a16="http://schemas.microsoft.com/office/drawing/2014/main" id="{950770FB-57A2-CA22-2A32-8A1794B42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7889" y="3497689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72CA354-E35F-20E0-003E-055918DA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Obblighi del committente o del responsabile dei lavori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62A1D2-D125-8431-14E9-DCDB9427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51" y="2351294"/>
            <a:ext cx="11220450" cy="253915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65113" indent="-265113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None/>
              <a:tabLst>
                <a:tab pos="228600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Verifica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anche nel caso di affidamento dei lavori ad un’unica impresa o ad un lavoratore autonomo,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l’idoneità tecnico - professionale  delle imprese affidatarie, delle imprese esecutrici e dei lavoratori autonomi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relazione alle funzioni o ai lavori da affidare con le modalità di cui all’allegato XVII.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(D. Lgs. 81/08, art. 90, c. 9a)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>
                <a:tab pos="228600" algn="l"/>
              </a:tabLst>
              <a:defRPr/>
            </a:pPr>
            <a:endParaRPr lang="it-IT" altLang="it-IT" sz="16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>
                <a:tab pos="228600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4130263-DBC3-7750-00ED-D32D3A29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03" y="4562766"/>
            <a:ext cx="112014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99"/>
                </a:solidFill>
                <a:cs typeface="Calibri" panose="020F0502020204030204" pitchFamily="34" charset="0"/>
              </a:rPr>
              <a:t>Idoneità tecnico professionale: possesso di </a:t>
            </a:r>
            <a:r>
              <a:rPr lang="it-IT" alt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capacità organizzative</a:t>
            </a:r>
            <a:r>
              <a:rPr lang="it-IT" altLang="it-IT" sz="2400" dirty="0">
                <a:solidFill>
                  <a:srgbClr val="000099"/>
                </a:solidFill>
                <a:cs typeface="Calibri" panose="020F0502020204030204" pitchFamily="34" charset="0"/>
              </a:rPr>
              <a:t>, </a:t>
            </a:r>
            <a:r>
              <a:rPr lang="it-IT" altLang="it-IT" sz="2400" b="1" u="sng" dirty="0">
                <a:solidFill>
                  <a:srgbClr val="FF0000"/>
                </a:solidFill>
                <a:cs typeface="Calibri" panose="020F0502020204030204" pitchFamily="34" charset="0"/>
              </a:rPr>
              <a:t>nonché</a:t>
            </a:r>
            <a:r>
              <a:rPr lang="it-IT" alt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000099"/>
                </a:solidFill>
                <a:cs typeface="Calibri" panose="020F0502020204030204" pitchFamily="34" charset="0"/>
              </a:rPr>
              <a:t>disponibilità di </a:t>
            </a:r>
            <a:r>
              <a:rPr lang="it-IT" alt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forza lavoro</a:t>
            </a:r>
            <a:r>
              <a:rPr lang="it-IT" altLang="it-IT" sz="2400" dirty="0">
                <a:solidFill>
                  <a:srgbClr val="000099"/>
                </a:solidFill>
                <a:cs typeface="Calibri" panose="020F0502020204030204" pitchFamily="34" charset="0"/>
              </a:rPr>
              <a:t>, di </a:t>
            </a:r>
            <a:r>
              <a:rPr lang="it-IT" alt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macchine e di attrezzature</a:t>
            </a:r>
            <a:r>
              <a:rPr lang="it-IT" altLang="it-IT" sz="2400" dirty="0">
                <a:solidFill>
                  <a:srgbClr val="000099"/>
                </a:solidFill>
                <a:cs typeface="Calibri" panose="020F0502020204030204" pitchFamily="34" charset="0"/>
              </a:rPr>
              <a:t>, in riferimento ai </a:t>
            </a:r>
            <a:r>
              <a:rPr lang="it-IT" altLang="it-IT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lavori da realizzare</a:t>
            </a:r>
            <a:r>
              <a:rPr lang="it-IT" altLang="it-IT" sz="2400" dirty="0">
                <a:solidFill>
                  <a:srgbClr val="000099"/>
                </a:solidFill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Clr>
                <a:srgbClr val="000099"/>
              </a:buClr>
              <a:buNone/>
              <a:tabLst>
                <a:tab pos="228600" algn="l"/>
              </a:tabLst>
              <a:defRPr/>
            </a:pPr>
            <a:r>
              <a:rPr lang="en-US" altLang="it-IT" sz="1600" dirty="0">
                <a:solidFill>
                  <a:srgbClr val="000099"/>
                </a:solidFill>
                <a:cs typeface="Calibri" panose="020F0502020204030204" pitchFamily="34" charset="0"/>
              </a:rPr>
              <a:t>(D. Lgs. 81/08, art. 89, comma 1 l)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6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62A1D2-D125-8431-14E9-DCDB9427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51" y="2468374"/>
            <a:ext cx="11220450" cy="36009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65113" indent="-265113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>
                <a:tab pos="228600" algn="l"/>
              </a:tabLst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13" marR="0" lvl="0" indent="-26511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>
                <a:tab pos="22860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Allegato XVII del D. Lgs. 81/08.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 fini della verifica dell’idoneità tecnico professionale le imprese esecutrici nonché le imprese affidatarie, ove utilizzino anche proprio personale, macchine o attrezzature per l’esecuzione dell’opera appaltata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dovranno esibire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 committente o al responsabile dei lavori </a:t>
            </a:r>
            <a:r>
              <a:rPr kumimoji="0" lang="it-IT" altLang="it-IT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almeno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7A5FC5A-E750-CA63-A575-7E0CD457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Verifica dell’idoneità tecnico professionale</a:t>
            </a:r>
          </a:p>
        </p:txBody>
      </p:sp>
    </p:spTree>
    <p:extLst>
      <p:ext uri="{BB962C8B-B14F-4D97-AF65-F5344CB8AC3E}">
        <p14:creationId xmlns:p14="http://schemas.microsoft.com/office/powerpoint/2010/main" val="97279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1538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85" name="Rectangle 1538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87" name="Rectangle 15386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0877A3F-26BD-FAF7-469F-3E849B000DA6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Verifica dell’idoneità tecnico professionale</a:t>
            </a:r>
          </a:p>
        </p:txBody>
      </p:sp>
      <p:sp>
        <p:nvSpPr>
          <p:cNvPr id="15389" name="Rectangle 153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91" name="Rectangle 153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D2EB1BBE-909D-EC5E-C4DE-6C5F382E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214522"/>
            <a:ext cx="6846363" cy="54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F37BD18C-B6B1-77A3-0424-D38F4A069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607" y="5951538"/>
            <a:ext cx="6846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25000"/>
              </a:spcAft>
              <a:buClr>
                <a:srgbClr val="0000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 le imprese straniere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nelle attività di cui al Decreto 22/07/14 vedi le specifiche indicazioni del Decreto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1">
            <a:hlinkClick r:id="rId4" action="ppaction://hlinksldjump"/>
            <a:extLst>
              <a:ext uri="{FF2B5EF4-FFF2-40B4-BE49-F238E27FC236}">
                <a16:creationId xmlns:a16="http://schemas.microsoft.com/office/drawing/2014/main" id="{1B960ABF-2BBD-DBE2-4C2B-CEA76A251C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5093" y="6164484"/>
            <a:ext cx="485775" cy="471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8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0788-D188-4C8B-A4FB-11899B384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3BBD455-48F1-45B4-D218-39B688234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8D643979-36F5-5A19-749F-2B8FD27E6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66FFB9F3-563B-AF45-25AB-7BCE9E6E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365299C9-1666-8875-E267-63D75920F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F458DD0-2AF0-30E6-63B8-370BD71F1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5" y="2858358"/>
            <a:ext cx="1120208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Verifica il possesso della patente o del documento equivalente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 cui all’articolo 27 nei confronti delle imprese esecutrici o dei lavoratori autonomi,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anche nei casi di subappalto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ovvero,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 le imprese che non sono tenute al possesso della patente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sensi del comma 15 del medesimo articolo 27,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dell’attestazione di qualificazione SOA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lvl="0" indent="0" algn="just">
              <a:spcBef>
                <a:spcPts val="600"/>
              </a:spcBef>
              <a:buClr>
                <a:srgbClr val="000099"/>
              </a:buClr>
              <a:buNone/>
              <a:defRPr/>
            </a:pPr>
            <a:r>
              <a:rPr lang="it-IT" altLang="it-IT" sz="1600" dirty="0">
                <a:solidFill>
                  <a:srgbClr val="000099"/>
                </a:solidFill>
                <a:cs typeface="Calibri" panose="020F0502020204030204" pitchFamily="34" charset="0"/>
              </a:rPr>
              <a:t>(D. Lgs. 81/08. art. 90, c. 9b bis)</a:t>
            </a:r>
            <a:endParaRPr lang="it-IT" altLang="it-IT" sz="2400" dirty="0">
              <a:solidFill>
                <a:srgbClr val="000099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BF6C00-D760-DFB7-2884-F17CBD53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Obblighi del committente o del responsabile dei lavori</a:t>
            </a:r>
          </a:p>
        </p:txBody>
      </p:sp>
    </p:spTree>
    <p:extLst>
      <p:ext uri="{BB962C8B-B14F-4D97-AF65-F5344CB8AC3E}">
        <p14:creationId xmlns:p14="http://schemas.microsoft.com/office/powerpoint/2010/main" val="23092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02C61-10AC-ED25-08F3-7973CBBB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6917E20C-A482-C81B-3EA5-CF7DA3296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69F375D1-BC1A-F307-590B-8CA4E5F02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242CEB79-C98F-2511-0744-E7B51EE2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E430748B-1D14-EF24-FD0A-6DBBF8AB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8018A00-1408-9B00-5038-C54D22FA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5" y="2764088"/>
            <a:ext cx="11202081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just">
              <a:spcBef>
                <a:spcPct val="0"/>
              </a:spcBef>
              <a:buClr>
                <a:srgbClr val="000099"/>
              </a:buClr>
              <a:buNone/>
              <a:defRPr/>
            </a:pP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Per le imprese e i lavoratori autonomi stabiliti in uno </a:t>
            </a:r>
            <a:r>
              <a:rPr lang="it-IT" altLang="it-IT" sz="2200" dirty="0">
                <a:solidFill>
                  <a:srgbClr val="FF0000"/>
                </a:solidFill>
                <a:cs typeface="Calibri" panose="020F0502020204030204" pitchFamily="34" charset="0"/>
              </a:rPr>
              <a:t>Stato membro dell’Unione europea </a:t>
            </a: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diverso dall’Italia o in uno </a:t>
            </a:r>
            <a:r>
              <a:rPr lang="it-IT" altLang="it-IT" sz="2200" dirty="0">
                <a:solidFill>
                  <a:srgbClr val="FF0000"/>
                </a:solidFill>
                <a:cs typeface="Calibri" panose="020F0502020204030204" pitchFamily="34" charset="0"/>
              </a:rPr>
              <a:t>Stato non appartenente all’Unione europea</a:t>
            </a: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 è sufficiente il possesso di un </a:t>
            </a:r>
            <a:r>
              <a:rPr lang="it-IT" altLang="it-IT" sz="2200" dirty="0">
                <a:solidFill>
                  <a:srgbClr val="FF0000"/>
                </a:solidFill>
                <a:cs typeface="Calibri" panose="020F0502020204030204" pitchFamily="34" charset="0"/>
              </a:rPr>
              <a:t>documento equivalente </a:t>
            </a: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rilasciato dalla competente autorità del Paese d’origine e, nel caso di Stato non appartenente all’Unione europea, </a:t>
            </a:r>
            <a:r>
              <a:rPr lang="it-IT" altLang="it-IT" sz="2200" dirty="0">
                <a:solidFill>
                  <a:srgbClr val="FF0000"/>
                </a:solidFill>
                <a:cs typeface="Calibri" panose="020F0502020204030204" pitchFamily="34" charset="0"/>
              </a:rPr>
              <a:t>riconosciuto secondo la legge italiana</a:t>
            </a: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  <a:buClr>
                <a:srgbClr val="000099"/>
              </a:buClr>
              <a:buNone/>
              <a:defRPr/>
            </a:pP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Ove non in possesso di documento equivalente, sono tenuti a presentare domanda.</a:t>
            </a:r>
          </a:p>
          <a:p>
            <a:pPr marL="0" indent="0" algn="just">
              <a:spcBef>
                <a:spcPts val="600"/>
              </a:spcBef>
              <a:buClr>
                <a:srgbClr val="000099"/>
              </a:buClr>
              <a:buNone/>
              <a:defRPr/>
            </a:pPr>
            <a:r>
              <a:rPr lang="it-IT" altLang="it-IT" sz="1600" dirty="0">
                <a:solidFill>
                  <a:srgbClr val="000099"/>
                </a:solidFill>
                <a:cs typeface="Calibri" panose="020F0502020204030204" pitchFamily="34" charset="0"/>
              </a:rPr>
              <a:t>(D. Lgs. 81/08. art. 27, c. 1)</a:t>
            </a:r>
          </a:p>
          <a:p>
            <a:pPr marL="0" lvl="0" indent="0" algn="just">
              <a:spcBef>
                <a:spcPct val="0"/>
              </a:spcBef>
              <a:buClr>
                <a:srgbClr val="000099"/>
              </a:buClr>
              <a:buNone/>
              <a:defRPr/>
            </a:pPr>
            <a:endParaRPr lang="it-IT" altLang="it-IT" sz="2200" dirty="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67D1451-4163-6E3F-9AFB-E61B62CA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Obblighi del committente o del responsabile dei lavori</a:t>
            </a:r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E9C15A9-BD63-6480-9819-B571D289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33" y="2376522"/>
            <a:ext cx="11139924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None/>
              <a:tabLst/>
              <a:defRPr/>
            </a:pPr>
            <a:r>
              <a:rPr kumimoji="0" lang="it-IT" altLang="it-IT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Trasmette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all’amministrazione concedente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prima dell’inizio dei lavori oggetto del permesso di costruire o della denuncia di inizio attività (</a:t>
            </a:r>
            <a:r>
              <a:rPr kumimoji="0" lang="it-IT" altLang="it-IT" sz="2200" b="0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 si applica alle attività di cui al Decreto 22/07/14 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):</a:t>
            </a:r>
          </a:p>
          <a:p>
            <a:pPr marL="263525" marR="0" lvl="0" indent="-2635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copia della notifica preliminare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</a:p>
          <a:p>
            <a:pPr marL="263525" marR="0" lvl="0" indent="-2635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documento unico di regolarità contributiva (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DURC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delle imprese e dei lavoratori autonomi (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oggi acquisito d’ufficio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 </a:t>
            </a:r>
          </a:p>
          <a:p>
            <a:pPr marL="263525" lvl="0" indent="-263525" algn="just">
              <a:spcBef>
                <a:spcPct val="0"/>
              </a:spcBef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 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dichiarazione attestante l’avvenuta verifica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ulteriore documentazione </a:t>
            </a:r>
            <a:r>
              <a:rPr lang="it-IT" altLang="it-IT" sz="2200" dirty="0">
                <a:solidFill>
                  <a:srgbClr val="000099"/>
                </a:solidFill>
                <a:cs typeface="Calibri" panose="020F0502020204030204" pitchFamily="34" charset="0"/>
              </a:rPr>
              <a:t>di cui alle lettere a), b) e b-bis)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(verifica ITP, organico medio annuo, denunce INPS, INAIL, Cassa Edile, dichiarazione contratto collettivo, 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patente a crediti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 </a:t>
            </a:r>
          </a:p>
          <a:p>
            <a:pPr marL="0" indent="0" algn="just">
              <a:spcBef>
                <a:spcPts val="600"/>
              </a:spcBef>
              <a:buClr>
                <a:srgbClr val="000099"/>
              </a:buClr>
              <a:buNone/>
              <a:defRPr/>
            </a:pPr>
            <a:r>
              <a:rPr lang="it-IT" altLang="it-IT" sz="1600" dirty="0">
                <a:solidFill>
                  <a:srgbClr val="000099"/>
                </a:solidFill>
                <a:cs typeface="Calibri" panose="020F0502020204030204" pitchFamily="34" charset="0"/>
              </a:rPr>
              <a:t>(D. Lgs. 81/08, art. 90, c. C)</a:t>
            </a:r>
          </a:p>
          <a:p>
            <a:pPr marL="70485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200" dirty="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728FAE9-C4CE-25EF-C15D-95EA4852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Obblighi del committente o del responsabile dei lavori</a:t>
            </a:r>
          </a:p>
        </p:txBody>
      </p:sp>
    </p:spTree>
    <p:extLst>
      <p:ext uri="{BB962C8B-B14F-4D97-AF65-F5344CB8AC3E}">
        <p14:creationId xmlns:p14="http://schemas.microsoft.com/office/powerpoint/2010/main" val="271309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28A4D-8633-3FEF-BD27-C001CA2F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66">
            <a:extLst>
              <a:ext uri="{FF2B5EF4-FFF2-40B4-BE49-F238E27FC236}">
                <a16:creationId xmlns:a16="http://schemas.microsoft.com/office/drawing/2014/main" id="{EF2A1960-0157-8AAB-22A2-62C8C773F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5376" name="Freeform: Shape 15368">
            <a:extLst>
              <a:ext uri="{FF2B5EF4-FFF2-40B4-BE49-F238E27FC236}">
                <a16:creationId xmlns:a16="http://schemas.microsoft.com/office/drawing/2014/main" id="{54D3DC42-D158-16A5-0BB6-2B332D40D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7" name="Freeform: Shape 15370">
            <a:extLst>
              <a:ext uri="{FF2B5EF4-FFF2-40B4-BE49-F238E27FC236}">
                <a16:creationId xmlns:a16="http://schemas.microsoft.com/office/drawing/2014/main" id="{3DA44FD8-F2C6-8DFA-8763-675ED787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Rectangle 15372">
            <a:extLst>
              <a:ext uri="{FF2B5EF4-FFF2-40B4-BE49-F238E27FC236}">
                <a16:creationId xmlns:a16="http://schemas.microsoft.com/office/drawing/2014/main" id="{98D7E191-56B2-BB21-0EA6-102E74D4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868479B-B29A-EC17-0CDA-83EE5DE79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77169"/>
              </p:ext>
            </p:extLst>
          </p:nvPr>
        </p:nvGraphicFramePr>
        <p:xfrm>
          <a:off x="231713" y="3195875"/>
          <a:ext cx="812800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91987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Iscrizione alla camera di commercio, industria, artigianato e agricoltura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55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Adempimento degli obblighi formativi (DDL, Dirigenti, Preposti, Lavoratori, Lav. Aut.)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01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Possesso di DURC valido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06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Possesso di DUVRI valido (se necessario)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07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Possesso della certificazione di regolarità fiscale, se previsto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98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Designazione del responsabile servizio prevenzione e protezione (RSPP), se previsto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946655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F265F1E-CC21-CC6A-A5FB-ED98FC93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9991"/>
              </p:ext>
            </p:extLst>
          </p:nvPr>
        </p:nvGraphicFramePr>
        <p:xfrm>
          <a:off x="8506806" y="2372915"/>
          <a:ext cx="3469064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532">
                  <a:extLst>
                    <a:ext uri="{9D8B030D-6E8A-4147-A177-3AD203B41FA5}">
                      <a16:colId xmlns:a16="http://schemas.microsoft.com/office/drawing/2014/main" val="1848791391"/>
                    </a:ext>
                  </a:extLst>
                </a:gridCol>
                <a:gridCol w="1734532">
                  <a:extLst>
                    <a:ext uri="{9D8B030D-6E8A-4147-A177-3AD203B41FA5}">
                      <a16:colId xmlns:a16="http://schemas.microsoft.com/office/drawing/2014/main" val="2236364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Autocertificazione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Dichiarazione sostitutiva atto notorietà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50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6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47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6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1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39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227043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5D1D8270-CF1D-25C1-D8F7-BE5B63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51" y="253397"/>
            <a:ext cx="11063583" cy="1273233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Documenti rilascio patente a crediti</a:t>
            </a:r>
          </a:p>
        </p:txBody>
      </p:sp>
    </p:spTree>
    <p:extLst>
      <p:ext uri="{BB962C8B-B14F-4D97-AF65-F5344CB8AC3E}">
        <p14:creationId xmlns:p14="http://schemas.microsoft.com/office/powerpoint/2010/main" val="395471970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Personalizzato 1">
      <a:dk1>
        <a:srgbClr val="000000"/>
      </a:dk1>
      <a:lt1>
        <a:srgbClr val="FFFFFF"/>
      </a:lt1>
      <a:dk2>
        <a:srgbClr val="3C3822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FFFFFF"/>
      </a:hlink>
      <a:folHlink>
        <a:srgbClr val="FFFFF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AccentBoxVTI">
  <a:themeElements>
    <a:clrScheme name="AnalogousFromLightSeedRightStep">
      <a:dk1>
        <a:srgbClr val="000000"/>
      </a:dk1>
      <a:lt1>
        <a:srgbClr val="FFFFFF"/>
      </a:lt1>
      <a:dk2>
        <a:srgbClr val="3C3822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1603</Words>
  <Application>Microsoft Office PowerPoint</Application>
  <PresentationFormat>Widescreen</PresentationFormat>
  <Paragraphs>175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Aptos</vt:lpstr>
      <vt:lpstr>Arial</vt:lpstr>
      <vt:lpstr>Avenir Next LT Pro</vt:lpstr>
      <vt:lpstr>Calibri</vt:lpstr>
      <vt:lpstr>Magneto</vt:lpstr>
      <vt:lpstr>Wingdings</vt:lpstr>
      <vt:lpstr>AccentBoxVTI</vt:lpstr>
      <vt:lpstr>1_AccentBoxVTI</vt:lpstr>
      <vt:lpstr>Presentazione standard di PowerPoint</vt:lpstr>
      <vt:lpstr>Presentazione standard di PowerPoint</vt:lpstr>
      <vt:lpstr>Obblighi del committente o del responsabile dei lavori</vt:lpstr>
      <vt:lpstr>Verifica dell’idoneità tecnico professionale</vt:lpstr>
      <vt:lpstr>Presentazione standard di PowerPoint</vt:lpstr>
      <vt:lpstr>Obblighi del committente o del responsabile dei lavori</vt:lpstr>
      <vt:lpstr>Obblighi del committente o del responsabile dei lavori</vt:lpstr>
      <vt:lpstr>Obblighi del committente o del responsabile dei lavori</vt:lpstr>
      <vt:lpstr>Documenti rilascio patente a crediti</vt:lpstr>
      <vt:lpstr>Documentazione minima verifica ITP </vt:lpstr>
      <vt:lpstr>Come verificare la patente a crediti: consultazione del portale INL</vt:lpstr>
      <vt:lpstr>Obblighi del committente</vt:lpstr>
      <vt:lpstr>Documentazione verifica ITP </vt:lpstr>
      <vt:lpstr>Documentazione verifica ITP </vt:lpstr>
      <vt:lpstr>Presentazione standard di PowerPoint</vt:lpstr>
      <vt:lpstr>Obblighi del CSP/CSE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Ferdinando Izzo</dc:creator>
  <cp:lastModifiedBy>Ferdinando Izzo</cp:lastModifiedBy>
  <cp:revision>6</cp:revision>
  <dcterms:created xsi:type="dcterms:W3CDTF">2024-11-15T11:08:43Z</dcterms:created>
  <dcterms:modified xsi:type="dcterms:W3CDTF">2024-11-17T18:00:24Z</dcterms:modified>
</cp:coreProperties>
</file>