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67" r:id="rId5"/>
    <p:sldId id="268" r:id="rId6"/>
    <p:sldId id="269" r:id="rId7"/>
    <p:sldId id="270" r:id="rId8"/>
    <p:sldId id="271" r:id="rId9"/>
    <p:sldId id="272" r:id="rId10"/>
    <p:sldId id="273" r:id="rId11"/>
    <p:sldId id="274" r:id="rId12"/>
    <p:sldId id="275" r:id="rId13"/>
    <p:sldId id="276" r:id="rId1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53" autoAdjust="0"/>
    <p:restoredTop sz="94660"/>
  </p:normalViewPr>
  <p:slideViewPr>
    <p:cSldViewPr snapToGrid="0">
      <p:cViewPr varScale="1">
        <p:scale>
          <a:sx n="128" d="100"/>
          <a:sy n="128" d="100"/>
        </p:scale>
        <p:origin x="52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EB85816-7C84-FAFA-0A6F-9D63C9200D43}"/>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0BACCE08-5791-2754-0725-A74D44366E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940405BB-E457-471B-C86E-9B55ED63756C}"/>
              </a:ext>
            </a:extLst>
          </p:cNvPr>
          <p:cNvSpPr>
            <a:spLocks noGrp="1"/>
          </p:cNvSpPr>
          <p:nvPr>
            <p:ph type="dt" sz="half" idx="10"/>
          </p:nvPr>
        </p:nvSpPr>
        <p:spPr/>
        <p:txBody>
          <a:bodyPr/>
          <a:lstStyle/>
          <a:p>
            <a:fld id="{E583C120-C0AA-42A1-B80E-7D0183C2AA76}" type="datetimeFigureOut">
              <a:rPr lang="it-IT" smtClean="0"/>
              <a:t>06/06/23</a:t>
            </a:fld>
            <a:endParaRPr lang="it-IT"/>
          </a:p>
        </p:txBody>
      </p:sp>
      <p:sp>
        <p:nvSpPr>
          <p:cNvPr id="5" name="Segnaposto piè di pagina 4">
            <a:extLst>
              <a:ext uri="{FF2B5EF4-FFF2-40B4-BE49-F238E27FC236}">
                <a16:creationId xmlns:a16="http://schemas.microsoft.com/office/drawing/2014/main" id="{6221F51B-E285-031B-E268-6010F15825A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21139A3-DC22-1A46-ABEB-442D8AEEDC7C}"/>
              </a:ext>
            </a:extLst>
          </p:cNvPr>
          <p:cNvSpPr>
            <a:spLocks noGrp="1"/>
          </p:cNvSpPr>
          <p:nvPr>
            <p:ph type="sldNum" sz="quarter" idx="12"/>
          </p:nvPr>
        </p:nvSpPr>
        <p:spPr/>
        <p:txBody>
          <a:bodyPr/>
          <a:lstStyle/>
          <a:p>
            <a:fld id="{8BB901E1-F78C-4EFD-A511-8FD5577C6F90}" type="slidenum">
              <a:rPr lang="it-IT" smtClean="0"/>
              <a:t>‹N›</a:t>
            </a:fld>
            <a:endParaRPr lang="it-IT"/>
          </a:p>
        </p:txBody>
      </p:sp>
    </p:spTree>
    <p:extLst>
      <p:ext uri="{BB962C8B-B14F-4D97-AF65-F5344CB8AC3E}">
        <p14:creationId xmlns:p14="http://schemas.microsoft.com/office/powerpoint/2010/main" val="1499935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BD5676C-1C0E-2FB9-33DC-D169FDBCB101}"/>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AC686F83-3693-CC76-6E2C-DF39583BF192}"/>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42C939F-8A47-98FF-8042-C167112CB8FE}"/>
              </a:ext>
            </a:extLst>
          </p:cNvPr>
          <p:cNvSpPr>
            <a:spLocks noGrp="1"/>
          </p:cNvSpPr>
          <p:nvPr>
            <p:ph type="dt" sz="half" idx="10"/>
          </p:nvPr>
        </p:nvSpPr>
        <p:spPr/>
        <p:txBody>
          <a:bodyPr/>
          <a:lstStyle/>
          <a:p>
            <a:fld id="{E583C120-C0AA-42A1-B80E-7D0183C2AA76}" type="datetimeFigureOut">
              <a:rPr lang="it-IT" smtClean="0"/>
              <a:t>06/06/23</a:t>
            </a:fld>
            <a:endParaRPr lang="it-IT"/>
          </a:p>
        </p:txBody>
      </p:sp>
      <p:sp>
        <p:nvSpPr>
          <p:cNvPr id="5" name="Segnaposto piè di pagina 4">
            <a:extLst>
              <a:ext uri="{FF2B5EF4-FFF2-40B4-BE49-F238E27FC236}">
                <a16:creationId xmlns:a16="http://schemas.microsoft.com/office/drawing/2014/main" id="{B58D270D-64BF-1EA6-CB1D-025060478FE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106404D-AC00-0CAD-E366-A328FEEEF558}"/>
              </a:ext>
            </a:extLst>
          </p:cNvPr>
          <p:cNvSpPr>
            <a:spLocks noGrp="1"/>
          </p:cNvSpPr>
          <p:nvPr>
            <p:ph type="sldNum" sz="quarter" idx="12"/>
          </p:nvPr>
        </p:nvSpPr>
        <p:spPr/>
        <p:txBody>
          <a:bodyPr/>
          <a:lstStyle/>
          <a:p>
            <a:fld id="{8BB901E1-F78C-4EFD-A511-8FD5577C6F90}" type="slidenum">
              <a:rPr lang="it-IT" smtClean="0"/>
              <a:t>‹N›</a:t>
            </a:fld>
            <a:endParaRPr lang="it-IT"/>
          </a:p>
        </p:txBody>
      </p:sp>
    </p:spTree>
    <p:extLst>
      <p:ext uri="{BB962C8B-B14F-4D97-AF65-F5344CB8AC3E}">
        <p14:creationId xmlns:p14="http://schemas.microsoft.com/office/powerpoint/2010/main" val="3241322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FC5122CD-2F4F-9EA9-DEAE-7E792453FA8B}"/>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96BEAF69-E36F-127A-5364-8939B9C8DA55}"/>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3953F36-9A80-2722-B5CB-B9EC120A2B28}"/>
              </a:ext>
            </a:extLst>
          </p:cNvPr>
          <p:cNvSpPr>
            <a:spLocks noGrp="1"/>
          </p:cNvSpPr>
          <p:nvPr>
            <p:ph type="dt" sz="half" idx="10"/>
          </p:nvPr>
        </p:nvSpPr>
        <p:spPr/>
        <p:txBody>
          <a:bodyPr/>
          <a:lstStyle/>
          <a:p>
            <a:fld id="{E583C120-C0AA-42A1-B80E-7D0183C2AA76}" type="datetimeFigureOut">
              <a:rPr lang="it-IT" smtClean="0"/>
              <a:t>06/06/23</a:t>
            </a:fld>
            <a:endParaRPr lang="it-IT"/>
          </a:p>
        </p:txBody>
      </p:sp>
      <p:sp>
        <p:nvSpPr>
          <p:cNvPr id="5" name="Segnaposto piè di pagina 4">
            <a:extLst>
              <a:ext uri="{FF2B5EF4-FFF2-40B4-BE49-F238E27FC236}">
                <a16:creationId xmlns:a16="http://schemas.microsoft.com/office/drawing/2014/main" id="{8BE462F4-D488-316F-9FF3-F9A71094C46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9A6A8FD-4EA7-6CD1-9EB3-A0DA358571AE}"/>
              </a:ext>
            </a:extLst>
          </p:cNvPr>
          <p:cNvSpPr>
            <a:spLocks noGrp="1"/>
          </p:cNvSpPr>
          <p:nvPr>
            <p:ph type="sldNum" sz="quarter" idx="12"/>
          </p:nvPr>
        </p:nvSpPr>
        <p:spPr/>
        <p:txBody>
          <a:bodyPr/>
          <a:lstStyle/>
          <a:p>
            <a:fld id="{8BB901E1-F78C-4EFD-A511-8FD5577C6F90}" type="slidenum">
              <a:rPr lang="it-IT" smtClean="0"/>
              <a:t>‹N›</a:t>
            </a:fld>
            <a:endParaRPr lang="it-IT"/>
          </a:p>
        </p:txBody>
      </p:sp>
    </p:spTree>
    <p:extLst>
      <p:ext uri="{BB962C8B-B14F-4D97-AF65-F5344CB8AC3E}">
        <p14:creationId xmlns:p14="http://schemas.microsoft.com/office/powerpoint/2010/main" val="139297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83FD8D0-681C-65F2-3F1E-F5DA0614025D}"/>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C2E5A459-ACE7-8E19-8E58-FCDBBDEA64E4}"/>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51E3FA0-798A-0BE7-364C-B88DC420E1A1}"/>
              </a:ext>
            </a:extLst>
          </p:cNvPr>
          <p:cNvSpPr>
            <a:spLocks noGrp="1"/>
          </p:cNvSpPr>
          <p:nvPr>
            <p:ph type="dt" sz="half" idx="10"/>
          </p:nvPr>
        </p:nvSpPr>
        <p:spPr/>
        <p:txBody>
          <a:bodyPr/>
          <a:lstStyle/>
          <a:p>
            <a:fld id="{E583C120-C0AA-42A1-B80E-7D0183C2AA76}" type="datetimeFigureOut">
              <a:rPr lang="it-IT" smtClean="0"/>
              <a:t>06/06/23</a:t>
            </a:fld>
            <a:endParaRPr lang="it-IT"/>
          </a:p>
        </p:txBody>
      </p:sp>
      <p:sp>
        <p:nvSpPr>
          <p:cNvPr id="5" name="Segnaposto piè di pagina 4">
            <a:extLst>
              <a:ext uri="{FF2B5EF4-FFF2-40B4-BE49-F238E27FC236}">
                <a16:creationId xmlns:a16="http://schemas.microsoft.com/office/drawing/2014/main" id="{DC517197-43DD-182F-5FD6-59E9BC27F13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15EE9AA-5958-6D0E-5CD3-E6FF232A6E31}"/>
              </a:ext>
            </a:extLst>
          </p:cNvPr>
          <p:cNvSpPr>
            <a:spLocks noGrp="1"/>
          </p:cNvSpPr>
          <p:nvPr>
            <p:ph type="sldNum" sz="quarter" idx="12"/>
          </p:nvPr>
        </p:nvSpPr>
        <p:spPr/>
        <p:txBody>
          <a:bodyPr/>
          <a:lstStyle/>
          <a:p>
            <a:fld id="{8BB901E1-F78C-4EFD-A511-8FD5577C6F90}" type="slidenum">
              <a:rPr lang="it-IT" smtClean="0"/>
              <a:t>‹N›</a:t>
            </a:fld>
            <a:endParaRPr lang="it-IT"/>
          </a:p>
        </p:txBody>
      </p:sp>
    </p:spTree>
    <p:extLst>
      <p:ext uri="{BB962C8B-B14F-4D97-AF65-F5344CB8AC3E}">
        <p14:creationId xmlns:p14="http://schemas.microsoft.com/office/powerpoint/2010/main" val="1433877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0CAD3F-DA0D-1EE5-DAF7-E82345D7DCAB}"/>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10D34302-139D-3E31-A839-522BA7A41F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08362C05-1564-3492-AD81-32D42A9FDE90}"/>
              </a:ext>
            </a:extLst>
          </p:cNvPr>
          <p:cNvSpPr>
            <a:spLocks noGrp="1"/>
          </p:cNvSpPr>
          <p:nvPr>
            <p:ph type="dt" sz="half" idx="10"/>
          </p:nvPr>
        </p:nvSpPr>
        <p:spPr/>
        <p:txBody>
          <a:bodyPr/>
          <a:lstStyle/>
          <a:p>
            <a:fld id="{E583C120-C0AA-42A1-B80E-7D0183C2AA76}" type="datetimeFigureOut">
              <a:rPr lang="it-IT" smtClean="0"/>
              <a:t>06/06/23</a:t>
            </a:fld>
            <a:endParaRPr lang="it-IT"/>
          </a:p>
        </p:txBody>
      </p:sp>
      <p:sp>
        <p:nvSpPr>
          <p:cNvPr id="5" name="Segnaposto piè di pagina 4">
            <a:extLst>
              <a:ext uri="{FF2B5EF4-FFF2-40B4-BE49-F238E27FC236}">
                <a16:creationId xmlns:a16="http://schemas.microsoft.com/office/drawing/2014/main" id="{833AD120-3FE9-6B2F-707A-9DB3C0DDFEE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B864579-7D3E-1B7B-345F-87C012B28A44}"/>
              </a:ext>
            </a:extLst>
          </p:cNvPr>
          <p:cNvSpPr>
            <a:spLocks noGrp="1"/>
          </p:cNvSpPr>
          <p:nvPr>
            <p:ph type="sldNum" sz="quarter" idx="12"/>
          </p:nvPr>
        </p:nvSpPr>
        <p:spPr/>
        <p:txBody>
          <a:bodyPr/>
          <a:lstStyle/>
          <a:p>
            <a:fld id="{8BB901E1-F78C-4EFD-A511-8FD5577C6F90}" type="slidenum">
              <a:rPr lang="it-IT" smtClean="0"/>
              <a:t>‹N›</a:t>
            </a:fld>
            <a:endParaRPr lang="it-IT"/>
          </a:p>
        </p:txBody>
      </p:sp>
    </p:spTree>
    <p:extLst>
      <p:ext uri="{BB962C8B-B14F-4D97-AF65-F5344CB8AC3E}">
        <p14:creationId xmlns:p14="http://schemas.microsoft.com/office/powerpoint/2010/main" val="50759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78B399F-951E-7BEA-E96C-91898431C4C8}"/>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87AF726E-2789-692C-6FAD-8D3169DF1E68}"/>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D933D55E-5BF3-FE54-5FE7-326CD8F1002C}"/>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641552FD-8700-ABD3-AD17-B82EFC52F564}"/>
              </a:ext>
            </a:extLst>
          </p:cNvPr>
          <p:cNvSpPr>
            <a:spLocks noGrp="1"/>
          </p:cNvSpPr>
          <p:nvPr>
            <p:ph type="dt" sz="half" idx="10"/>
          </p:nvPr>
        </p:nvSpPr>
        <p:spPr/>
        <p:txBody>
          <a:bodyPr/>
          <a:lstStyle/>
          <a:p>
            <a:fld id="{E583C120-C0AA-42A1-B80E-7D0183C2AA76}" type="datetimeFigureOut">
              <a:rPr lang="it-IT" smtClean="0"/>
              <a:t>06/06/23</a:t>
            </a:fld>
            <a:endParaRPr lang="it-IT"/>
          </a:p>
        </p:txBody>
      </p:sp>
      <p:sp>
        <p:nvSpPr>
          <p:cNvPr id="6" name="Segnaposto piè di pagina 5">
            <a:extLst>
              <a:ext uri="{FF2B5EF4-FFF2-40B4-BE49-F238E27FC236}">
                <a16:creationId xmlns:a16="http://schemas.microsoft.com/office/drawing/2014/main" id="{025234A1-CF9E-11E6-EB38-F3B332458589}"/>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AE74D1AF-6061-2788-19B2-986D17836743}"/>
              </a:ext>
            </a:extLst>
          </p:cNvPr>
          <p:cNvSpPr>
            <a:spLocks noGrp="1"/>
          </p:cNvSpPr>
          <p:nvPr>
            <p:ph type="sldNum" sz="quarter" idx="12"/>
          </p:nvPr>
        </p:nvSpPr>
        <p:spPr/>
        <p:txBody>
          <a:bodyPr/>
          <a:lstStyle/>
          <a:p>
            <a:fld id="{8BB901E1-F78C-4EFD-A511-8FD5577C6F90}" type="slidenum">
              <a:rPr lang="it-IT" smtClean="0"/>
              <a:t>‹N›</a:t>
            </a:fld>
            <a:endParaRPr lang="it-IT"/>
          </a:p>
        </p:txBody>
      </p:sp>
    </p:spTree>
    <p:extLst>
      <p:ext uri="{BB962C8B-B14F-4D97-AF65-F5344CB8AC3E}">
        <p14:creationId xmlns:p14="http://schemas.microsoft.com/office/powerpoint/2010/main" val="3426218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AEC30C-926F-C381-B790-90E0C1160BB0}"/>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E21A2955-B56C-A689-5189-91D80FFB91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D6E3FB96-07E1-839C-D561-6DAE63690D97}"/>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BA78001D-15D2-9720-53FA-A51F83FD26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B80CD9D7-8328-533E-713A-5235EE84D15C}"/>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9652BA32-5B23-B61E-F70B-55D33A0CF7FF}"/>
              </a:ext>
            </a:extLst>
          </p:cNvPr>
          <p:cNvSpPr>
            <a:spLocks noGrp="1"/>
          </p:cNvSpPr>
          <p:nvPr>
            <p:ph type="dt" sz="half" idx="10"/>
          </p:nvPr>
        </p:nvSpPr>
        <p:spPr/>
        <p:txBody>
          <a:bodyPr/>
          <a:lstStyle/>
          <a:p>
            <a:fld id="{E583C120-C0AA-42A1-B80E-7D0183C2AA76}" type="datetimeFigureOut">
              <a:rPr lang="it-IT" smtClean="0"/>
              <a:t>06/06/23</a:t>
            </a:fld>
            <a:endParaRPr lang="it-IT"/>
          </a:p>
        </p:txBody>
      </p:sp>
      <p:sp>
        <p:nvSpPr>
          <p:cNvPr id="8" name="Segnaposto piè di pagina 7">
            <a:extLst>
              <a:ext uri="{FF2B5EF4-FFF2-40B4-BE49-F238E27FC236}">
                <a16:creationId xmlns:a16="http://schemas.microsoft.com/office/drawing/2014/main" id="{C7783F77-9EDA-EEF4-42CA-355527D6096F}"/>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112D734B-1D19-0438-3FD8-7965F8EBF3E1}"/>
              </a:ext>
            </a:extLst>
          </p:cNvPr>
          <p:cNvSpPr>
            <a:spLocks noGrp="1"/>
          </p:cNvSpPr>
          <p:nvPr>
            <p:ph type="sldNum" sz="quarter" idx="12"/>
          </p:nvPr>
        </p:nvSpPr>
        <p:spPr/>
        <p:txBody>
          <a:bodyPr/>
          <a:lstStyle/>
          <a:p>
            <a:fld id="{8BB901E1-F78C-4EFD-A511-8FD5577C6F90}" type="slidenum">
              <a:rPr lang="it-IT" smtClean="0"/>
              <a:t>‹N›</a:t>
            </a:fld>
            <a:endParaRPr lang="it-IT"/>
          </a:p>
        </p:txBody>
      </p:sp>
    </p:spTree>
    <p:extLst>
      <p:ext uri="{BB962C8B-B14F-4D97-AF65-F5344CB8AC3E}">
        <p14:creationId xmlns:p14="http://schemas.microsoft.com/office/powerpoint/2010/main" val="39412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4128B94-C7F8-F800-DAE8-E58AFEC1FFC2}"/>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9EF2A494-D0FE-E75F-D584-1533BE4A131D}"/>
              </a:ext>
            </a:extLst>
          </p:cNvPr>
          <p:cNvSpPr>
            <a:spLocks noGrp="1"/>
          </p:cNvSpPr>
          <p:nvPr>
            <p:ph type="dt" sz="half" idx="10"/>
          </p:nvPr>
        </p:nvSpPr>
        <p:spPr/>
        <p:txBody>
          <a:bodyPr/>
          <a:lstStyle/>
          <a:p>
            <a:fld id="{E583C120-C0AA-42A1-B80E-7D0183C2AA76}" type="datetimeFigureOut">
              <a:rPr lang="it-IT" smtClean="0"/>
              <a:t>06/06/23</a:t>
            </a:fld>
            <a:endParaRPr lang="it-IT"/>
          </a:p>
        </p:txBody>
      </p:sp>
      <p:sp>
        <p:nvSpPr>
          <p:cNvPr id="4" name="Segnaposto piè di pagina 3">
            <a:extLst>
              <a:ext uri="{FF2B5EF4-FFF2-40B4-BE49-F238E27FC236}">
                <a16:creationId xmlns:a16="http://schemas.microsoft.com/office/drawing/2014/main" id="{53DC4833-3484-4CEE-8D0D-7AA836CFFE06}"/>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85F08550-A1D2-6590-86F4-46B5E581BF8C}"/>
              </a:ext>
            </a:extLst>
          </p:cNvPr>
          <p:cNvSpPr>
            <a:spLocks noGrp="1"/>
          </p:cNvSpPr>
          <p:nvPr>
            <p:ph type="sldNum" sz="quarter" idx="12"/>
          </p:nvPr>
        </p:nvSpPr>
        <p:spPr/>
        <p:txBody>
          <a:bodyPr/>
          <a:lstStyle/>
          <a:p>
            <a:fld id="{8BB901E1-F78C-4EFD-A511-8FD5577C6F90}" type="slidenum">
              <a:rPr lang="it-IT" smtClean="0"/>
              <a:t>‹N›</a:t>
            </a:fld>
            <a:endParaRPr lang="it-IT"/>
          </a:p>
        </p:txBody>
      </p:sp>
    </p:spTree>
    <p:extLst>
      <p:ext uri="{BB962C8B-B14F-4D97-AF65-F5344CB8AC3E}">
        <p14:creationId xmlns:p14="http://schemas.microsoft.com/office/powerpoint/2010/main" val="1068372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778A50FC-08F8-5E0F-90FF-E25EA54AA89B}"/>
              </a:ext>
            </a:extLst>
          </p:cNvPr>
          <p:cNvSpPr>
            <a:spLocks noGrp="1"/>
          </p:cNvSpPr>
          <p:nvPr>
            <p:ph type="dt" sz="half" idx="10"/>
          </p:nvPr>
        </p:nvSpPr>
        <p:spPr/>
        <p:txBody>
          <a:bodyPr/>
          <a:lstStyle/>
          <a:p>
            <a:fld id="{E583C120-C0AA-42A1-B80E-7D0183C2AA76}" type="datetimeFigureOut">
              <a:rPr lang="it-IT" smtClean="0"/>
              <a:t>06/06/23</a:t>
            </a:fld>
            <a:endParaRPr lang="it-IT"/>
          </a:p>
        </p:txBody>
      </p:sp>
      <p:sp>
        <p:nvSpPr>
          <p:cNvPr id="3" name="Segnaposto piè di pagina 2">
            <a:extLst>
              <a:ext uri="{FF2B5EF4-FFF2-40B4-BE49-F238E27FC236}">
                <a16:creationId xmlns:a16="http://schemas.microsoft.com/office/drawing/2014/main" id="{5394E0B0-60D7-4F26-4F62-9ED752B8109D}"/>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6EC009FF-A65A-616D-053B-82474FE64C2A}"/>
              </a:ext>
            </a:extLst>
          </p:cNvPr>
          <p:cNvSpPr>
            <a:spLocks noGrp="1"/>
          </p:cNvSpPr>
          <p:nvPr>
            <p:ph type="sldNum" sz="quarter" idx="12"/>
          </p:nvPr>
        </p:nvSpPr>
        <p:spPr/>
        <p:txBody>
          <a:bodyPr/>
          <a:lstStyle/>
          <a:p>
            <a:fld id="{8BB901E1-F78C-4EFD-A511-8FD5577C6F90}" type="slidenum">
              <a:rPr lang="it-IT" smtClean="0"/>
              <a:t>‹N›</a:t>
            </a:fld>
            <a:endParaRPr lang="it-IT"/>
          </a:p>
        </p:txBody>
      </p:sp>
    </p:spTree>
    <p:extLst>
      <p:ext uri="{BB962C8B-B14F-4D97-AF65-F5344CB8AC3E}">
        <p14:creationId xmlns:p14="http://schemas.microsoft.com/office/powerpoint/2010/main" val="1742649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FE7BE17-BD9C-108C-580B-3272B0B13459}"/>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C7B4EB3-49A4-EC7D-11E6-158AC25CF9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8474802F-EE36-751A-DFB3-721686639A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8ECB7251-A833-21BD-4365-847FD6E273F4}"/>
              </a:ext>
            </a:extLst>
          </p:cNvPr>
          <p:cNvSpPr>
            <a:spLocks noGrp="1"/>
          </p:cNvSpPr>
          <p:nvPr>
            <p:ph type="dt" sz="half" idx="10"/>
          </p:nvPr>
        </p:nvSpPr>
        <p:spPr/>
        <p:txBody>
          <a:bodyPr/>
          <a:lstStyle/>
          <a:p>
            <a:fld id="{E583C120-C0AA-42A1-B80E-7D0183C2AA76}" type="datetimeFigureOut">
              <a:rPr lang="it-IT" smtClean="0"/>
              <a:t>06/06/23</a:t>
            </a:fld>
            <a:endParaRPr lang="it-IT"/>
          </a:p>
        </p:txBody>
      </p:sp>
      <p:sp>
        <p:nvSpPr>
          <p:cNvPr id="6" name="Segnaposto piè di pagina 5">
            <a:extLst>
              <a:ext uri="{FF2B5EF4-FFF2-40B4-BE49-F238E27FC236}">
                <a16:creationId xmlns:a16="http://schemas.microsoft.com/office/drawing/2014/main" id="{E362691F-6C0F-5997-E4E0-DC88AA34B4A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4B25F84F-3066-D466-A372-55ADD0E4CB6D}"/>
              </a:ext>
            </a:extLst>
          </p:cNvPr>
          <p:cNvSpPr>
            <a:spLocks noGrp="1"/>
          </p:cNvSpPr>
          <p:nvPr>
            <p:ph type="sldNum" sz="quarter" idx="12"/>
          </p:nvPr>
        </p:nvSpPr>
        <p:spPr/>
        <p:txBody>
          <a:bodyPr/>
          <a:lstStyle/>
          <a:p>
            <a:fld id="{8BB901E1-F78C-4EFD-A511-8FD5577C6F90}" type="slidenum">
              <a:rPr lang="it-IT" smtClean="0"/>
              <a:t>‹N›</a:t>
            </a:fld>
            <a:endParaRPr lang="it-IT"/>
          </a:p>
        </p:txBody>
      </p:sp>
    </p:spTree>
    <p:extLst>
      <p:ext uri="{BB962C8B-B14F-4D97-AF65-F5344CB8AC3E}">
        <p14:creationId xmlns:p14="http://schemas.microsoft.com/office/powerpoint/2010/main" val="3772827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AB3FFBD-593E-2D8C-EEB9-BFC1EC9EEA20}"/>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2527DDC8-12C7-CEE5-0E3D-5A8BD630015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7E5701B0-AF58-C6DA-F6E8-0055855A39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4F2404C5-FA62-59E2-5EC0-D89C6E940E54}"/>
              </a:ext>
            </a:extLst>
          </p:cNvPr>
          <p:cNvSpPr>
            <a:spLocks noGrp="1"/>
          </p:cNvSpPr>
          <p:nvPr>
            <p:ph type="dt" sz="half" idx="10"/>
          </p:nvPr>
        </p:nvSpPr>
        <p:spPr/>
        <p:txBody>
          <a:bodyPr/>
          <a:lstStyle/>
          <a:p>
            <a:fld id="{E583C120-C0AA-42A1-B80E-7D0183C2AA76}" type="datetimeFigureOut">
              <a:rPr lang="it-IT" smtClean="0"/>
              <a:t>06/06/23</a:t>
            </a:fld>
            <a:endParaRPr lang="it-IT"/>
          </a:p>
        </p:txBody>
      </p:sp>
      <p:sp>
        <p:nvSpPr>
          <p:cNvPr id="6" name="Segnaposto piè di pagina 5">
            <a:extLst>
              <a:ext uri="{FF2B5EF4-FFF2-40B4-BE49-F238E27FC236}">
                <a16:creationId xmlns:a16="http://schemas.microsoft.com/office/drawing/2014/main" id="{89B6292C-0745-1781-B189-30A1F918B6C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7B9A524-268F-C430-A38C-6793B00DD625}"/>
              </a:ext>
            </a:extLst>
          </p:cNvPr>
          <p:cNvSpPr>
            <a:spLocks noGrp="1"/>
          </p:cNvSpPr>
          <p:nvPr>
            <p:ph type="sldNum" sz="quarter" idx="12"/>
          </p:nvPr>
        </p:nvSpPr>
        <p:spPr/>
        <p:txBody>
          <a:bodyPr/>
          <a:lstStyle/>
          <a:p>
            <a:fld id="{8BB901E1-F78C-4EFD-A511-8FD5577C6F90}" type="slidenum">
              <a:rPr lang="it-IT" smtClean="0"/>
              <a:t>‹N›</a:t>
            </a:fld>
            <a:endParaRPr lang="it-IT"/>
          </a:p>
        </p:txBody>
      </p:sp>
    </p:spTree>
    <p:extLst>
      <p:ext uri="{BB962C8B-B14F-4D97-AF65-F5344CB8AC3E}">
        <p14:creationId xmlns:p14="http://schemas.microsoft.com/office/powerpoint/2010/main" val="721444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05E08122-DC6F-BF5E-924C-38AF0BCE40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346C81CE-1BF2-FEA9-C2BF-BFEC69C774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4B4960D-E824-BC46-2510-C73E7424E1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83C120-C0AA-42A1-B80E-7D0183C2AA76}" type="datetimeFigureOut">
              <a:rPr lang="it-IT" smtClean="0"/>
              <a:t>06/06/23</a:t>
            </a:fld>
            <a:endParaRPr lang="it-IT"/>
          </a:p>
        </p:txBody>
      </p:sp>
      <p:sp>
        <p:nvSpPr>
          <p:cNvPr id="5" name="Segnaposto piè di pagina 4">
            <a:extLst>
              <a:ext uri="{FF2B5EF4-FFF2-40B4-BE49-F238E27FC236}">
                <a16:creationId xmlns:a16="http://schemas.microsoft.com/office/drawing/2014/main" id="{429F652B-21C4-A1F4-5645-604F1ACDB1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CCFDE8CB-EB11-62F3-F285-C067BF1C12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B901E1-F78C-4EFD-A511-8FD5577C6F90}" type="slidenum">
              <a:rPr lang="it-IT" smtClean="0"/>
              <a:t>‹N›</a:t>
            </a:fld>
            <a:endParaRPr lang="it-IT"/>
          </a:p>
        </p:txBody>
      </p:sp>
    </p:spTree>
    <p:extLst>
      <p:ext uri="{BB962C8B-B14F-4D97-AF65-F5344CB8AC3E}">
        <p14:creationId xmlns:p14="http://schemas.microsoft.com/office/powerpoint/2010/main" val="3517215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Immagine 4">
            <a:extLst>
              <a:ext uri="{FF2B5EF4-FFF2-40B4-BE49-F238E27FC236}">
                <a16:creationId xmlns:a16="http://schemas.microsoft.com/office/drawing/2014/main" id="{DE3CD137-8D39-9C8C-F7FF-957BB17C494C}"/>
              </a:ext>
            </a:extLst>
          </p:cNvPr>
          <p:cNvPicPr>
            <a:picLocks noChangeAspect="1"/>
          </p:cNvPicPr>
          <p:nvPr/>
        </p:nvPicPr>
        <p:blipFill rotWithShape="1">
          <a:blip r:embed="rId2">
            <a:extLst>
              <a:ext uri="{28A0092B-C50C-407E-A947-70E740481C1C}">
                <a14:useLocalDpi xmlns:a14="http://schemas.microsoft.com/office/drawing/2010/main" val="0"/>
              </a:ext>
            </a:extLst>
          </a:blip>
          <a:srcRect t="4842" b="5175"/>
          <a:stretch/>
        </p:blipFill>
        <p:spPr>
          <a:xfrm>
            <a:off x="20" y="1282"/>
            <a:ext cx="12191980" cy="6856718"/>
          </a:xfrm>
          <a:prstGeom prst="rect">
            <a:avLst/>
          </a:prstGeom>
        </p:spPr>
      </p:pic>
    </p:spTree>
    <p:extLst>
      <p:ext uri="{BB962C8B-B14F-4D97-AF65-F5344CB8AC3E}">
        <p14:creationId xmlns:p14="http://schemas.microsoft.com/office/powerpoint/2010/main" val="3305907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 name="CasellaDiTesto 3">
            <a:extLst>
              <a:ext uri="{FF2B5EF4-FFF2-40B4-BE49-F238E27FC236}">
                <a16:creationId xmlns:a16="http://schemas.microsoft.com/office/drawing/2014/main" id="{C8C4EAF9-22E9-17C7-EF21-6A18A5BE8A20}"/>
              </a:ext>
            </a:extLst>
          </p:cNvPr>
          <p:cNvSpPr txBox="1"/>
          <p:nvPr/>
        </p:nvSpPr>
        <p:spPr>
          <a:xfrm>
            <a:off x="783772" y="899886"/>
            <a:ext cx="10107386" cy="830997"/>
          </a:xfrm>
          <a:prstGeom prst="rect">
            <a:avLst/>
          </a:prstGeom>
          <a:noFill/>
        </p:spPr>
        <p:txBody>
          <a:bodyPr wrap="square" rtlCol="0">
            <a:spAutoFit/>
          </a:bodyPr>
          <a:lstStyle/>
          <a:p>
            <a:r>
              <a:rPr lang="it-IT" sz="2400" b="1" u="sng" dirty="0">
                <a:solidFill>
                  <a:schemeClr val="accent1">
                    <a:lumMod val="50000"/>
                  </a:schemeClr>
                </a:solidFill>
                <a:latin typeface="Biome" panose="020B0503030204020804" pitchFamily="34" charset="0"/>
                <a:cs typeface="Biome" panose="020B0503030204020804" pitchFamily="34" charset="0"/>
              </a:rPr>
              <a:t>ACCORDI OPERATIVI ASL/DISTRETTI – Esempio 3</a:t>
            </a:r>
          </a:p>
          <a:p>
            <a:endParaRPr lang="it-IT" sz="2400" b="1" u="sng" dirty="0">
              <a:solidFill>
                <a:schemeClr val="accent1">
                  <a:lumMod val="50000"/>
                </a:schemeClr>
              </a:solidFill>
              <a:effectLst/>
              <a:latin typeface="Biome" panose="020B0503030204020804" pitchFamily="34" charset="0"/>
              <a:cs typeface="Biome" panose="020B0503030204020804" pitchFamily="34" charset="0"/>
            </a:endParaRPr>
          </a:p>
        </p:txBody>
      </p:sp>
      <p:graphicFrame>
        <p:nvGraphicFramePr>
          <p:cNvPr id="2" name="Tabella 2">
            <a:extLst>
              <a:ext uri="{FF2B5EF4-FFF2-40B4-BE49-F238E27FC236}">
                <a16:creationId xmlns:a16="http://schemas.microsoft.com/office/drawing/2014/main" id="{D13DF13A-CA87-B275-59CE-623A44FABB14}"/>
              </a:ext>
            </a:extLst>
          </p:cNvPr>
          <p:cNvGraphicFramePr>
            <a:graphicFrameLocks noGrp="1"/>
          </p:cNvGraphicFramePr>
          <p:nvPr>
            <p:extLst>
              <p:ext uri="{D42A27DB-BD31-4B8C-83A1-F6EECF244321}">
                <p14:modId xmlns:p14="http://schemas.microsoft.com/office/powerpoint/2010/main" val="1008775143"/>
              </p:ext>
            </p:extLst>
          </p:nvPr>
        </p:nvGraphicFramePr>
        <p:xfrm>
          <a:off x="1562099" y="1730883"/>
          <a:ext cx="8128000" cy="3032760"/>
        </p:xfrm>
        <a:graphic>
          <a:graphicData uri="http://schemas.openxmlformats.org/drawingml/2006/table">
            <a:tbl>
              <a:tblPr firstRow="1" bandRow="1">
                <a:tableStyleId>{5C22544A-7EE6-4342-B048-85BDC9FD1C3A}</a:tableStyleId>
              </a:tblPr>
              <a:tblGrid>
                <a:gridCol w="2204358">
                  <a:extLst>
                    <a:ext uri="{9D8B030D-6E8A-4147-A177-3AD203B41FA5}">
                      <a16:colId xmlns:a16="http://schemas.microsoft.com/office/drawing/2014/main" val="2446714512"/>
                    </a:ext>
                  </a:extLst>
                </a:gridCol>
                <a:gridCol w="5923642">
                  <a:extLst>
                    <a:ext uri="{9D8B030D-6E8A-4147-A177-3AD203B41FA5}">
                      <a16:colId xmlns:a16="http://schemas.microsoft.com/office/drawing/2014/main" val="2994751906"/>
                    </a:ext>
                  </a:extLst>
                </a:gridCol>
              </a:tblGrid>
              <a:tr h="370840">
                <a:tc gridSpan="2">
                  <a:txBody>
                    <a:bodyPr/>
                    <a:lstStyle/>
                    <a:p>
                      <a:pPr algn="ctr"/>
                      <a:r>
                        <a:rPr lang="it-IT" dirty="0"/>
                        <a:t>Soggiorni estivi persone con disabilità – RM4.4</a:t>
                      </a:r>
                    </a:p>
                  </a:txBody>
                  <a:tcPr/>
                </a:tc>
                <a:tc hMerge="1">
                  <a:txBody>
                    <a:bodyPr/>
                    <a:lstStyle/>
                    <a:p>
                      <a:endParaRPr lang="it-IT" dirty="0"/>
                    </a:p>
                  </a:txBody>
                  <a:tcPr/>
                </a:tc>
                <a:extLst>
                  <a:ext uri="{0D108BD9-81ED-4DB2-BD59-A6C34878D82A}">
                    <a16:rowId xmlns:a16="http://schemas.microsoft.com/office/drawing/2014/main" val="2830875826"/>
                  </a:ext>
                </a:extLst>
              </a:tr>
              <a:tr h="370840">
                <a:tc>
                  <a:txBody>
                    <a:bodyPr/>
                    <a:lstStyle/>
                    <a:p>
                      <a:r>
                        <a:rPr lang="it-IT" dirty="0"/>
                        <a:t>Ambito di intervento</a:t>
                      </a:r>
                    </a:p>
                  </a:txBody>
                  <a:tcPr/>
                </a:tc>
                <a:tc>
                  <a:txBody>
                    <a:bodyPr/>
                    <a:lstStyle/>
                    <a:p>
                      <a:r>
                        <a:rPr lang="it-IT" dirty="0"/>
                        <a:t>Disabilità</a:t>
                      </a:r>
                    </a:p>
                  </a:txBody>
                  <a:tcPr/>
                </a:tc>
                <a:extLst>
                  <a:ext uri="{0D108BD9-81ED-4DB2-BD59-A6C34878D82A}">
                    <a16:rowId xmlns:a16="http://schemas.microsoft.com/office/drawing/2014/main" val="3832674528"/>
                  </a:ext>
                </a:extLst>
              </a:tr>
              <a:tr h="370840">
                <a:tc>
                  <a:txBody>
                    <a:bodyPr/>
                    <a:lstStyle/>
                    <a:p>
                      <a:r>
                        <a:rPr lang="it-IT" dirty="0"/>
                        <a:t>Finalità</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dirty="0"/>
                        <a:t>Assicurare sollievo a famiglie e persone con disabilità nel periodo estivo </a:t>
                      </a:r>
                    </a:p>
                  </a:txBody>
                  <a:tcPr/>
                </a:tc>
                <a:extLst>
                  <a:ext uri="{0D108BD9-81ED-4DB2-BD59-A6C34878D82A}">
                    <a16:rowId xmlns:a16="http://schemas.microsoft.com/office/drawing/2014/main" val="2515066160"/>
                  </a:ext>
                </a:extLst>
              </a:tr>
              <a:tr h="370840">
                <a:tc>
                  <a:txBody>
                    <a:bodyPr/>
                    <a:lstStyle/>
                    <a:p>
                      <a:r>
                        <a:rPr lang="it-IT" dirty="0"/>
                        <a:t>Impegni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dirty="0"/>
                        <a:t>Garantire 12 gg di soggiorni estivi in gruppo o in forma individuale alle persone con disabilità (42 pax nell’anno 2023)</a:t>
                      </a:r>
                    </a:p>
                  </a:txBody>
                  <a:tcPr/>
                </a:tc>
                <a:extLst>
                  <a:ext uri="{0D108BD9-81ED-4DB2-BD59-A6C34878D82A}">
                    <a16:rowId xmlns:a16="http://schemas.microsoft.com/office/drawing/2014/main" val="481339127"/>
                  </a:ext>
                </a:extLst>
              </a:tr>
              <a:tr h="370840">
                <a:tc>
                  <a:txBody>
                    <a:bodyPr/>
                    <a:lstStyle/>
                    <a:p>
                      <a:r>
                        <a:rPr lang="it-IT" dirty="0"/>
                        <a:t>Referenti responsabili</a:t>
                      </a:r>
                    </a:p>
                  </a:txBody>
                  <a:tcPr/>
                </a:tc>
                <a:tc>
                  <a:txBody>
                    <a:bodyPr/>
                    <a:lstStyle/>
                    <a:p>
                      <a:r>
                        <a:rPr lang="it-IT" dirty="0"/>
                        <a:t>Direttore Generale ASL e Direttore Consorzio Valle del Tevere</a:t>
                      </a:r>
                    </a:p>
                  </a:txBody>
                  <a:tcPr/>
                </a:tc>
                <a:extLst>
                  <a:ext uri="{0D108BD9-81ED-4DB2-BD59-A6C34878D82A}">
                    <a16:rowId xmlns:a16="http://schemas.microsoft.com/office/drawing/2014/main" val="4227617110"/>
                  </a:ext>
                </a:extLst>
              </a:tr>
              <a:tr h="370840">
                <a:tc>
                  <a:txBody>
                    <a:bodyPr/>
                    <a:lstStyle/>
                    <a:p>
                      <a:r>
                        <a:rPr lang="it-IT" dirty="0"/>
                        <a:t>Budget</a:t>
                      </a:r>
                    </a:p>
                  </a:txBody>
                  <a:tcPr/>
                </a:tc>
                <a:tc>
                  <a:txBody>
                    <a:bodyPr/>
                    <a:lstStyle/>
                    <a:p>
                      <a:r>
                        <a:rPr lang="it-IT" dirty="0"/>
                        <a:t>ASL 80k (per operatori OSS e infermieri) – Consorzio 30k (per vitto, alloggio, trasporto degli utenti)</a:t>
                      </a:r>
                    </a:p>
                  </a:txBody>
                  <a:tcPr/>
                </a:tc>
                <a:extLst>
                  <a:ext uri="{0D108BD9-81ED-4DB2-BD59-A6C34878D82A}">
                    <a16:rowId xmlns:a16="http://schemas.microsoft.com/office/drawing/2014/main" val="654606030"/>
                  </a:ext>
                </a:extLst>
              </a:tr>
            </a:tbl>
          </a:graphicData>
        </a:graphic>
      </p:graphicFrame>
    </p:spTree>
    <p:extLst>
      <p:ext uri="{BB962C8B-B14F-4D97-AF65-F5344CB8AC3E}">
        <p14:creationId xmlns:p14="http://schemas.microsoft.com/office/powerpoint/2010/main" val="3359055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 name="CasellaDiTesto 3">
            <a:extLst>
              <a:ext uri="{FF2B5EF4-FFF2-40B4-BE49-F238E27FC236}">
                <a16:creationId xmlns:a16="http://schemas.microsoft.com/office/drawing/2014/main" id="{C8C4EAF9-22E9-17C7-EF21-6A18A5BE8A20}"/>
              </a:ext>
            </a:extLst>
          </p:cNvPr>
          <p:cNvSpPr txBox="1"/>
          <p:nvPr/>
        </p:nvSpPr>
        <p:spPr>
          <a:xfrm>
            <a:off x="783772" y="899886"/>
            <a:ext cx="10107386" cy="830997"/>
          </a:xfrm>
          <a:prstGeom prst="rect">
            <a:avLst/>
          </a:prstGeom>
          <a:noFill/>
        </p:spPr>
        <p:txBody>
          <a:bodyPr wrap="square" rtlCol="0">
            <a:spAutoFit/>
          </a:bodyPr>
          <a:lstStyle/>
          <a:p>
            <a:r>
              <a:rPr lang="it-IT" sz="2400" b="1" u="sng" dirty="0">
                <a:solidFill>
                  <a:schemeClr val="accent1">
                    <a:lumMod val="50000"/>
                  </a:schemeClr>
                </a:solidFill>
                <a:latin typeface="Biome" panose="020B0503030204020804" pitchFamily="34" charset="0"/>
                <a:cs typeface="Biome" panose="020B0503030204020804" pitchFamily="34" charset="0"/>
              </a:rPr>
              <a:t>ACCORDI OPERATIVI ASL/DISTRETTI – ulteriori esempi</a:t>
            </a:r>
          </a:p>
          <a:p>
            <a:endParaRPr lang="it-IT" sz="2400" b="1" u="sng" dirty="0">
              <a:solidFill>
                <a:schemeClr val="accent1">
                  <a:lumMod val="50000"/>
                </a:schemeClr>
              </a:solidFill>
              <a:effectLst/>
              <a:latin typeface="Biome" panose="020B0503030204020804" pitchFamily="34" charset="0"/>
              <a:cs typeface="Biome" panose="020B0503030204020804" pitchFamily="34" charset="0"/>
            </a:endParaRPr>
          </a:p>
        </p:txBody>
      </p:sp>
      <p:sp>
        <p:nvSpPr>
          <p:cNvPr id="2" name="CasellaDiTesto 1">
            <a:extLst>
              <a:ext uri="{FF2B5EF4-FFF2-40B4-BE49-F238E27FC236}">
                <a16:creationId xmlns:a16="http://schemas.microsoft.com/office/drawing/2014/main" id="{7662EBB7-FB04-282A-6B2E-0B4C2FC6F9B7}"/>
              </a:ext>
            </a:extLst>
          </p:cNvPr>
          <p:cNvSpPr txBox="1"/>
          <p:nvPr/>
        </p:nvSpPr>
        <p:spPr>
          <a:xfrm>
            <a:off x="783771" y="1766660"/>
            <a:ext cx="10689771" cy="2862322"/>
          </a:xfrm>
          <a:prstGeom prst="rect">
            <a:avLst/>
          </a:prstGeom>
          <a:noFill/>
        </p:spPr>
        <p:txBody>
          <a:bodyPr wrap="square" rtlCol="0">
            <a:spAutoFit/>
          </a:bodyPr>
          <a:lstStyle/>
          <a:p>
            <a:pPr algn="just"/>
            <a:r>
              <a:rPr lang="it-IT" sz="2000" dirty="0">
                <a:solidFill>
                  <a:schemeClr val="accent1">
                    <a:lumMod val="50000"/>
                  </a:schemeClr>
                </a:solidFill>
                <a:latin typeface="Biome" panose="020B0503030204020804" pitchFamily="34" charset="0"/>
                <a:cs typeface="Biome" panose="020B0503030204020804" pitchFamily="34" charset="0"/>
              </a:rPr>
              <a:t>Il PNRR (Missione 5) offre la possibilità di ulteriori accordi, in particolare:</a:t>
            </a:r>
          </a:p>
          <a:p>
            <a:pPr algn="just"/>
            <a:endParaRPr lang="it-IT" sz="2000" dirty="0">
              <a:solidFill>
                <a:schemeClr val="accent1">
                  <a:lumMod val="50000"/>
                </a:schemeClr>
              </a:solidFill>
              <a:latin typeface="Biome" panose="020B0503030204020804" pitchFamily="34" charset="0"/>
              <a:cs typeface="Biome" panose="020B0503030204020804" pitchFamily="34" charset="0"/>
            </a:endParaRPr>
          </a:p>
          <a:p>
            <a:pPr marL="342900" indent="-342900" algn="just">
              <a:buFontTx/>
              <a:buChar char="-"/>
            </a:pPr>
            <a:r>
              <a:rPr lang="it-IT" sz="2000" dirty="0">
                <a:solidFill>
                  <a:schemeClr val="accent1">
                    <a:lumMod val="50000"/>
                  </a:schemeClr>
                </a:solidFill>
                <a:latin typeface="Biome" panose="020B0503030204020804" pitchFamily="34" charset="0"/>
                <a:cs typeface="Biome" panose="020B0503030204020804" pitchFamily="34" charset="0"/>
              </a:rPr>
              <a:t>Linea 1.2 (progetti di co-housing), ma anche Dopo di Noi (ad es. ASL RM3 e RM capitale)</a:t>
            </a:r>
          </a:p>
          <a:p>
            <a:pPr marL="342900" indent="-342900" algn="just">
              <a:buFontTx/>
              <a:buChar char="-"/>
            </a:pPr>
            <a:r>
              <a:rPr lang="it-IT" sz="2000" dirty="0">
                <a:solidFill>
                  <a:schemeClr val="accent1">
                    <a:lumMod val="50000"/>
                  </a:schemeClr>
                </a:solidFill>
                <a:latin typeface="Biome" panose="020B0503030204020804" pitchFamily="34" charset="0"/>
                <a:cs typeface="Biome" panose="020B0503030204020804" pitchFamily="34" charset="0"/>
              </a:rPr>
              <a:t>Linea 1.1.1 (P.I.P.P.I.)</a:t>
            </a:r>
          </a:p>
          <a:p>
            <a:pPr marL="342900" indent="-342900" algn="just">
              <a:buFontTx/>
              <a:buChar char="-"/>
            </a:pPr>
            <a:r>
              <a:rPr lang="it-IT" sz="2000" dirty="0">
                <a:solidFill>
                  <a:schemeClr val="accent1">
                    <a:lumMod val="50000"/>
                  </a:schemeClr>
                </a:solidFill>
                <a:latin typeface="Biome" panose="020B0503030204020804" pitchFamily="34" charset="0"/>
                <a:cs typeface="Biome" panose="020B0503030204020804" pitchFamily="34" charset="0"/>
              </a:rPr>
              <a:t>Linea 1.1.3 (Dimissioni protette), ma anche Dimissioni protette (ADI integrata) (FNPS)</a:t>
            </a:r>
          </a:p>
          <a:p>
            <a:pPr marL="342900" indent="-342900" algn="just">
              <a:buFontTx/>
              <a:buChar char="-"/>
            </a:pPr>
            <a:r>
              <a:rPr lang="it-IT" sz="2000" dirty="0">
                <a:solidFill>
                  <a:schemeClr val="accent1">
                    <a:lumMod val="50000"/>
                  </a:schemeClr>
                </a:solidFill>
                <a:latin typeface="Biome" panose="020B0503030204020804" pitchFamily="34" charset="0"/>
                <a:cs typeface="Biome" panose="020B0503030204020804" pitchFamily="34" charset="0"/>
              </a:rPr>
              <a:t>Linea 1.1.4 (Burn out), ma anche Supervisione (FNPS)</a:t>
            </a:r>
          </a:p>
          <a:p>
            <a:pPr marL="342900" indent="-342900" algn="just">
              <a:buFontTx/>
              <a:buChar char="-"/>
            </a:pPr>
            <a:endParaRPr lang="it-IT" sz="2000" dirty="0">
              <a:solidFill>
                <a:schemeClr val="accent1">
                  <a:lumMod val="50000"/>
                </a:schemeClr>
              </a:solidFill>
              <a:latin typeface="Biome" panose="020B0503030204020804" pitchFamily="34" charset="0"/>
              <a:cs typeface="Biome" panose="020B0503030204020804" pitchFamily="34" charset="0"/>
            </a:endParaRPr>
          </a:p>
        </p:txBody>
      </p:sp>
    </p:spTree>
    <p:extLst>
      <p:ext uri="{BB962C8B-B14F-4D97-AF65-F5344CB8AC3E}">
        <p14:creationId xmlns:p14="http://schemas.microsoft.com/office/powerpoint/2010/main" val="3926024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 name="CasellaDiTesto 3">
            <a:extLst>
              <a:ext uri="{FF2B5EF4-FFF2-40B4-BE49-F238E27FC236}">
                <a16:creationId xmlns:a16="http://schemas.microsoft.com/office/drawing/2014/main" id="{C8C4EAF9-22E9-17C7-EF21-6A18A5BE8A20}"/>
              </a:ext>
            </a:extLst>
          </p:cNvPr>
          <p:cNvSpPr txBox="1"/>
          <p:nvPr/>
        </p:nvSpPr>
        <p:spPr>
          <a:xfrm>
            <a:off x="783772" y="899886"/>
            <a:ext cx="10107386" cy="830997"/>
          </a:xfrm>
          <a:prstGeom prst="rect">
            <a:avLst/>
          </a:prstGeom>
          <a:noFill/>
        </p:spPr>
        <p:txBody>
          <a:bodyPr wrap="square" rtlCol="0">
            <a:spAutoFit/>
          </a:bodyPr>
          <a:lstStyle/>
          <a:p>
            <a:r>
              <a:rPr lang="it-IT" sz="2400" b="1" u="sng" dirty="0">
                <a:solidFill>
                  <a:schemeClr val="accent1">
                    <a:lumMod val="50000"/>
                  </a:schemeClr>
                </a:solidFill>
                <a:latin typeface="Biome" panose="020B0503030204020804" pitchFamily="34" charset="0"/>
                <a:cs typeface="Biome" panose="020B0503030204020804" pitchFamily="34" charset="0"/>
              </a:rPr>
              <a:t>ACCORDI OPERATIVI ASL/DISTRETTI – ulteriori esempi</a:t>
            </a:r>
          </a:p>
          <a:p>
            <a:endParaRPr lang="it-IT" sz="2400" b="1" u="sng" dirty="0">
              <a:solidFill>
                <a:schemeClr val="accent1">
                  <a:lumMod val="50000"/>
                </a:schemeClr>
              </a:solidFill>
              <a:effectLst/>
              <a:latin typeface="Biome" panose="020B0503030204020804" pitchFamily="34" charset="0"/>
              <a:cs typeface="Biome" panose="020B0503030204020804" pitchFamily="34" charset="0"/>
            </a:endParaRPr>
          </a:p>
        </p:txBody>
      </p:sp>
      <p:sp>
        <p:nvSpPr>
          <p:cNvPr id="2" name="CasellaDiTesto 1">
            <a:extLst>
              <a:ext uri="{FF2B5EF4-FFF2-40B4-BE49-F238E27FC236}">
                <a16:creationId xmlns:a16="http://schemas.microsoft.com/office/drawing/2014/main" id="{7662EBB7-FB04-282A-6B2E-0B4C2FC6F9B7}"/>
              </a:ext>
            </a:extLst>
          </p:cNvPr>
          <p:cNvSpPr txBox="1"/>
          <p:nvPr/>
        </p:nvSpPr>
        <p:spPr>
          <a:xfrm>
            <a:off x="783771" y="1766660"/>
            <a:ext cx="10689771" cy="3477875"/>
          </a:xfrm>
          <a:prstGeom prst="rect">
            <a:avLst/>
          </a:prstGeom>
          <a:noFill/>
        </p:spPr>
        <p:txBody>
          <a:bodyPr wrap="square" rtlCol="0">
            <a:spAutoFit/>
          </a:bodyPr>
          <a:lstStyle/>
          <a:p>
            <a:pPr algn="just"/>
            <a:r>
              <a:rPr lang="it-IT" sz="2000" dirty="0">
                <a:solidFill>
                  <a:schemeClr val="accent1">
                    <a:lumMod val="50000"/>
                  </a:schemeClr>
                </a:solidFill>
                <a:latin typeface="Biome" panose="020B0503030204020804" pitchFamily="34" charset="0"/>
                <a:cs typeface="Biome" panose="020B0503030204020804" pitchFamily="34" charset="0"/>
              </a:rPr>
              <a:t>Ci sono infine i </a:t>
            </a:r>
            <a:r>
              <a:rPr lang="it-IT" sz="2000" b="1" dirty="0">
                <a:solidFill>
                  <a:schemeClr val="accent1">
                    <a:lumMod val="50000"/>
                  </a:schemeClr>
                </a:solidFill>
                <a:latin typeface="Biome" panose="020B0503030204020804" pitchFamily="34" charset="0"/>
                <a:cs typeface="Biome" panose="020B0503030204020804" pitchFamily="34" charset="0"/>
              </a:rPr>
              <a:t>Protocolli d’Intesa </a:t>
            </a:r>
            <a:r>
              <a:rPr lang="it-IT" sz="2000" dirty="0">
                <a:solidFill>
                  <a:schemeClr val="accent1">
                    <a:lumMod val="50000"/>
                  </a:schemeClr>
                </a:solidFill>
                <a:latin typeface="Biome" panose="020B0503030204020804" pitchFamily="34" charset="0"/>
                <a:cs typeface="Biome" panose="020B0503030204020804" pitchFamily="34" charset="0"/>
              </a:rPr>
              <a:t>che possono essere realizzati su ambiti connessi ad attività specifiche, e che includono anche altri soggetti istituzionali o Enti del Terzo Settore, come ad es.:</a:t>
            </a:r>
          </a:p>
          <a:p>
            <a:pPr algn="just"/>
            <a:endParaRPr lang="it-IT" sz="2000" dirty="0">
              <a:solidFill>
                <a:schemeClr val="accent1">
                  <a:lumMod val="50000"/>
                </a:schemeClr>
              </a:solidFill>
              <a:latin typeface="Biome" panose="020B0503030204020804" pitchFamily="34" charset="0"/>
              <a:cs typeface="Biome" panose="020B0503030204020804" pitchFamily="34" charset="0"/>
            </a:endParaRPr>
          </a:p>
          <a:p>
            <a:pPr marL="342900" indent="-342900" algn="just">
              <a:buFontTx/>
              <a:buChar char="-"/>
            </a:pPr>
            <a:r>
              <a:rPr lang="it-IT" sz="2000" dirty="0">
                <a:solidFill>
                  <a:schemeClr val="accent1">
                    <a:lumMod val="50000"/>
                  </a:schemeClr>
                </a:solidFill>
                <a:latin typeface="Biome" panose="020B0503030204020804" pitchFamily="34" charset="0"/>
                <a:cs typeface="Biome" panose="020B0503030204020804" pitchFamily="34" charset="0"/>
              </a:rPr>
              <a:t>Protocollo d’Intesa per l’inserimento lavorativo (Consorzio, ASL, Centro per l’Impiego)</a:t>
            </a:r>
          </a:p>
          <a:p>
            <a:pPr marL="342900" indent="-342900" algn="just">
              <a:buFontTx/>
              <a:buChar char="-"/>
            </a:pPr>
            <a:r>
              <a:rPr lang="it-IT" sz="2000" dirty="0">
                <a:solidFill>
                  <a:schemeClr val="accent1">
                    <a:lumMod val="50000"/>
                  </a:schemeClr>
                </a:solidFill>
                <a:latin typeface="Biome" panose="020B0503030204020804" pitchFamily="34" charset="0"/>
                <a:cs typeface="Biome" panose="020B0503030204020804" pitchFamily="34" charset="0"/>
              </a:rPr>
              <a:t>Protocollo d’intesa per il co-housing per le persone con patologie psichiatriche (Consorzio, ASL, Enti del Terzo Settore)</a:t>
            </a:r>
          </a:p>
          <a:p>
            <a:pPr marL="342900" indent="-342900" algn="just">
              <a:buFontTx/>
              <a:buChar char="-"/>
            </a:pPr>
            <a:r>
              <a:rPr lang="it-IT" sz="2000" dirty="0">
                <a:solidFill>
                  <a:schemeClr val="accent1">
                    <a:lumMod val="50000"/>
                  </a:schemeClr>
                </a:solidFill>
                <a:latin typeface="Biome" panose="020B0503030204020804" pitchFamily="34" charset="0"/>
                <a:cs typeface="Biome" panose="020B0503030204020804" pitchFamily="34" charset="0"/>
              </a:rPr>
              <a:t>Protocollo d’intesa per le Malattie Rare (Consorzio, ASL, ISS)</a:t>
            </a:r>
          </a:p>
          <a:p>
            <a:pPr algn="just"/>
            <a:endParaRPr lang="it-IT" sz="2000" dirty="0">
              <a:solidFill>
                <a:schemeClr val="accent1">
                  <a:lumMod val="50000"/>
                </a:schemeClr>
              </a:solidFill>
              <a:latin typeface="Biome" panose="020B0503030204020804" pitchFamily="34" charset="0"/>
              <a:cs typeface="Biome" panose="020B0503030204020804" pitchFamily="34" charset="0"/>
            </a:endParaRPr>
          </a:p>
          <a:p>
            <a:pPr marL="342900" indent="-342900" algn="just">
              <a:buFontTx/>
              <a:buChar char="-"/>
            </a:pPr>
            <a:endParaRPr lang="it-IT" sz="2000" dirty="0">
              <a:solidFill>
                <a:schemeClr val="accent1">
                  <a:lumMod val="50000"/>
                </a:schemeClr>
              </a:solidFill>
              <a:latin typeface="Biome" panose="020B0503030204020804" pitchFamily="34" charset="0"/>
              <a:cs typeface="Biome" panose="020B0503030204020804" pitchFamily="34" charset="0"/>
            </a:endParaRPr>
          </a:p>
        </p:txBody>
      </p:sp>
    </p:spTree>
    <p:extLst>
      <p:ext uri="{BB962C8B-B14F-4D97-AF65-F5344CB8AC3E}">
        <p14:creationId xmlns:p14="http://schemas.microsoft.com/office/powerpoint/2010/main" val="2818078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 name="CasellaDiTesto 3">
            <a:extLst>
              <a:ext uri="{FF2B5EF4-FFF2-40B4-BE49-F238E27FC236}">
                <a16:creationId xmlns:a16="http://schemas.microsoft.com/office/drawing/2014/main" id="{C8C4EAF9-22E9-17C7-EF21-6A18A5BE8A20}"/>
              </a:ext>
            </a:extLst>
          </p:cNvPr>
          <p:cNvSpPr txBox="1"/>
          <p:nvPr/>
        </p:nvSpPr>
        <p:spPr>
          <a:xfrm>
            <a:off x="783772" y="899886"/>
            <a:ext cx="10107386" cy="830997"/>
          </a:xfrm>
          <a:prstGeom prst="rect">
            <a:avLst/>
          </a:prstGeom>
          <a:noFill/>
        </p:spPr>
        <p:txBody>
          <a:bodyPr wrap="square" rtlCol="0">
            <a:spAutoFit/>
          </a:bodyPr>
          <a:lstStyle/>
          <a:p>
            <a:r>
              <a:rPr lang="it-IT" sz="2400" b="1" u="sng" dirty="0">
                <a:solidFill>
                  <a:schemeClr val="accent1">
                    <a:lumMod val="50000"/>
                  </a:schemeClr>
                </a:solidFill>
                <a:latin typeface="Biome" panose="020B0503030204020804" pitchFamily="34" charset="0"/>
                <a:cs typeface="Biome" panose="020B0503030204020804" pitchFamily="34" charset="0"/>
              </a:rPr>
              <a:t>ACCORDI OPERATIVI ASL/DISTRETTI – ulteriori esempi</a:t>
            </a:r>
          </a:p>
          <a:p>
            <a:endParaRPr lang="it-IT" sz="2400" b="1" u="sng" dirty="0">
              <a:solidFill>
                <a:schemeClr val="accent1">
                  <a:lumMod val="50000"/>
                </a:schemeClr>
              </a:solidFill>
              <a:effectLst/>
              <a:latin typeface="Biome" panose="020B0503030204020804" pitchFamily="34" charset="0"/>
              <a:cs typeface="Biome" panose="020B0503030204020804" pitchFamily="34" charset="0"/>
            </a:endParaRPr>
          </a:p>
        </p:txBody>
      </p:sp>
      <p:sp>
        <p:nvSpPr>
          <p:cNvPr id="2" name="CasellaDiTesto 1">
            <a:extLst>
              <a:ext uri="{FF2B5EF4-FFF2-40B4-BE49-F238E27FC236}">
                <a16:creationId xmlns:a16="http://schemas.microsoft.com/office/drawing/2014/main" id="{7662EBB7-FB04-282A-6B2E-0B4C2FC6F9B7}"/>
              </a:ext>
            </a:extLst>
          </p:cNvPr>
          <p:cNvSpPr txBox="1"/>
          <p:nvPr/>
        </p:nvSpPr>
        <p:spPr>
          <a:xfrm>
            <a:off x="783771" y="1766660"/>
            <a:ext cx="10689771" cy="4401205"/>
          </a:xfrm>
          <a:prstGeom prst="rect">
            <a:avLst/>
          </a:prstGeom>
          <a:noFill/>
        </p:spPr>
        <p:txBody>
          <a:bodyPr wrap="square" rtlCol="0">
            <a:spAutoFit/>
          </a:bodyPr>
          <a:lstStyle/>
          <a:p>
            <a:pPr algn="just"/>
            <a:r>
              <a:rPr lang="it-IT" sz="2000" dirty="0">
                <a:solidFill>
                  <a:schemeClr val="accent1">
                    <a:lumMod val="50000"/>
                  </a:schemeClr>
                </a:solidFill>
                <a:latin typeface="Biome" panose="020B0503030204020804" pitchFamily="34" charset="0"/>
                <a:cs typeface="Biome" panose="020B0503030204020804" pitchFamily="34" charset="0"/>
              </a:rPr>
              <a:t>Un esempio interessante è il progetto «</a:t>
            </a:r>
            <a:r>
              <a:rPr lang="it-IT" sz="2000" b="1" u="sng" dirty="0">
                <a:solidFill>
                  <a:schemeClr val="accent1">
                    <a:lumMod val="50000"/>
                  </a:schemeClr>
                </a:solidFill>
                <a:latin typeface="Biome" panose="020B0503030204020804" pitchFamily="34" charset="0"/>
                <a:cs typeface="Biome" panose="020B0503030204020804" pitchFamily="34" charset="0"/>
              </a:rPr>
              <a:t>La salute nelle città come bene comune. Un manifesto per realizzarla</a:t>
            </a:r>
            <a:r>
              <a:rPr lang="it-IT" sz="2000" dirty="0">
                <a:solidFill>
                  <a:schemeClr val="accent1">
                    <a:lumMod val="50000"/>
                  </a:schemeClr>
                </a:solidFill>
                <a:latin typeface="Biome" panose="020B0503030204020804" pitchFamily="34" charset="0"/>
                <a:cs typeface="Biome" panose="020B0503030204020804" pitchFamily="34" charset="0"/>
              </a:rPr>
              <a:t>». Il Manifesto delinea dieci punti chiave che possono guidare le città a studiare i determinanti della salute e a migliorare gli stili di vita e lo stato di salute dei cittadini:</a:t>
            </a:r>
          </a:p>
          <a:p>
            <a:pPr algn="just"/>
            <a:endParaRPr lang="it-IT" sz="2000" dirty="0">
              <a:solidFill>
                <a:schemeClr val="accent1">
                  <a:lumMod val="50000"/>
                </a:schemeClr>
              </a:solidFill>
              <a:latin typeface="Biome" panose="020B0503030204020804" pitchFamily="34" charset="0"/>
              <a:cs typeface="Biome" panose="020B0503030204020804" pitchFamily="34" charset="0"/>
            </a:endParaRPr>
          </a:p>
          <a:p>
            <a:pPr algn="just"/>
            <a:r>
              <a:rPr lang="it-IT" sz="2000" dirty="0">
                <a:solidFill>
                  <a:schemeClr val="accent1">
                    <a:lumMod val="50000"/>
                  </a:schemeClr>
                </a:solidFill>
                <a:latin typeface="Biome" panose="020B0503030204020804" pitchFamily="34" charset="0"/>
                <a:cs typeface="Biome" panose="020B0503030204020804" pitchFamily="34" charset="0"/>
              </a:rPr>
              <a:t>2) Assicurare un alto livello di alfabetizzazione e di accessibilità all’informazione sanitaria per tutti i cittadini e inserire l’educazione sanitaria in tutti i programmi scolastici con particolare riferimento ai rischi per la salute nel contesto urbano</a:t>
            </a:r>
          </a:p>
          <a:p>
            <a:pPr algn="just"/>
            <a:endParaRPr lang="it-IT" sz="2000" dirty="0">
              <a:solidFill>
                <a:schemeClr val="accent1">
                  <a:lumMod val="50000"/>
                </a:schemeClr>
              </a:solidFill>
              <a:latin typeface="Biome" panose="020B0503030204020804" pitchFamily="34" charset="0"/>
              <a:cs typeface="Biome" panose="020B0503030204020804" pitchFamily="34" charset="0"/>
            </a:endParaRPr>
          </a:p>
          <a:p>
            <a:pPr algn="just"/>
            <a:r>
              <a:rPr lang="it-IT" sz="2000" dirty="0">
                <a:solidFill>
                  <a:schemeClr val="accent1">
                    <a:lumMod val="50000"/>
                  </a:schemeClr>
                </a:solidFill>
                <a:latin typeface="Biome" panose="020B0503030204020804" pitchFamily="34" charset="0"/>
                <a:cs typeface="Biome" panose="020B0503030204020804" pitchFamily="34" charset="0"/>
              </a:rPr>
              <a:t>4) Promuovere una cultura alimentare e la lotta alla povertà alimentare</a:t>
            </a:r>
          </a:p>
          <a:p>
            <a:pPr algn="just"/>
            <a:endParaRPr lang="it-IT" sz="2000" dirty="0">
              <a:solidFill>
                <a:schemeClr val="accent1">
                  <a:lumMod val="50000"/>
                </a:schemeClr>
              </a:solidFill>
              <a:latin typeface="Biome" panose="020B0503030204020804" pitchFamily="34" charset="0"/>
              <a:cs typeface="Biome" panose="020B0503030204020804" pitchFamily="34" charset="0"/>
            </a:endParaRPr>
          </a:p>
          <a:p>
            <a:pPr algn="just"/>
            <a:r>
              <a:rPr lang="it-IT" sz="2000" dirty="0">
                <a:solidFill>
                  <a:schemeClr val="accent1">
                    <a:lumMod val="50000"/>
                  </a:schemeClr>
                </a:solidFill>
                <a:latin typeface="Biome" panose="020B0503030204020804" pitchFamily="34" charset="0"/>
                <a:cs typeface="Biome" panose="020B0503030204020804" pitchFamily="34" charset="0"/>
              </a:rPr>
              <a:t>7) Creare iniziative locali per promuovere l’adesione dei cittadini ai programmi di prevenzione primaria, con particolare riferimento alle malattie croniche, trasmissibili e non trasmissibili</a:t>
            </a:r>
          </a:p>
        </p:txBody>
      </p:sp>
    </p:spTree>
    <p:extLst>
      <p:ext uri="{BB962C8B-B14F-4D97-AF65-F5344CB8AC3E}">
        <p14:creationId xmlns:p14="http://schemas.microsoft.com/office/powerpoint/2010/main" val="2917135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 name="CasellaDiTesto 3">
            <a:extLst>
              <a:ext uri="{FF2B5EF4-FFF2-40B4-BE49-F238E27FC236}">
                <a16:creationId xmlns:a16="http://schemas.microsoft.com/office/drawing/2014/main" id="{C8C4EAF9-22E9-17C7-EF21-6A18A5BE8A20}"/>
              </a:ext>
            </a:extLst>
          </p:cNvPr>
          <p:cNvSpPr txBox="1"/>
          <p:nvPr/>
        </p:nvSpPr>
        <p:spPr>
          <a:xfrm>
            <a:off x="783772" y="899886"/>
            <a:ext cx="10107386" cy="830997"/>
          </a:xfrm>
          <a:prstGeom prst="rect">
            <a:avLst/>
          </a:prstGeom>
          <a:noFill/>
        </p:spPr>
        <p:txBody>
          <a:bodyPr wrap="square" rtlCol="0">
            <a:spAutoFit/>
          </a:bodyPr>
          <a:lstStyle/>
          <a:p>
            <a:r>
              <a:rPr lang="it-IT" sz="2400" b="1" u="sng" dirty="0">
                <a:solidFill>
                  <a:schemeClr val="accent1">
                    <a:lumMod val="50000"/>
                  </a:schemeClr>
                </a:solidFill>
                <a:latin typeface="Biome" panose="020B0503030204020804" pitchFamily="34" charset="0"/>
                <a:cs typeface="Biome" panose="020B0503030204020804" pitchFamily="34" charset="0"/>
              </a:rPr>
              <a:t>ACCORDO QUADRO ASL/DISTRETTI E ACCORDI OPERATIVI</a:t>
            </a:r>
          </a:p>
          <a:p>
            <a:endParaRPr lang="it-IT" sz="2400" b="1" u="sng" dirty="0">
              <a:solidFill>
                <a:schemeClr val="accent1">
                  <a:lumMod val="50000"/>
                </a:schemeClr>
              </a:solidFill>
              <a:effectLst/>
              <a:latin typeface="Biome" panose="020B0503030204020804" pitchFamily="34" charset="0"/>
              <a:cs typeface="Biome" panose="020B0503030204020804" pitchFamily="34" charset="0"/>
            </a:endParaRPr>
          </a:p>
        </p:txBody>
      </p:sp>
      <p:sp>
        <p:nvSpPr>
          <p:cNvPr id="5" name="CasellaDiTesto 4">
            <a:extLst>
              <a:ext uri="{FF2B5EF4-FFF2-40B4-BE49-F238E27FC236}">
                <a16:creationId xmlns:a16="http://schemas.microsoft.com/office/drawing/2014/main" id="{0E9ADA99-8599-47D2-337E-2C80299E6142}"/>
              </a:ext>
            </a:extLst>
          </p:cNvPr>
          <p:cNvSpPr txBox="1"/>
          <p:nvPr/>
        </p:nvSpPr>
        <p:spPr>
          <a:xfrm>
            <a:off x="696686" y="3926451"/>
            <a:ext cx="10107386" cy="1015663"/>
          </a:xfrm>
          <a:prstGeom prst="rect">
            <a:avLst/>
          </a:prstGeom>
          <a:noFill/>
        </p:spPr>
        <p:txBody>
          <a:bodyPr wrap="square" rtlCol="0">
            <a:spAutoFit/>
          </a:bodyPr>
          <a:lstStyle/>
          <a:p>
            <a:r>
              <a:rPr lang="it-IT" sz="2000" dirty="0">
                <a:solidFill>
                  <a:schemeClr val="accent1">
                    <a:lumMod val="50000"/>
                  </a:schemeClr>
                </a:solidFill>
                <a:latin typeface="Biome" panose="020B0503030204020804" pitchFamily="34" charset="0"/>
                <a:cs typeface="Biome" panose="020B0503030204020804" pitchFamily="34" charset="0"/>
              </a:rPr>
              <a:t>- L’integrazione sociosanitaria poggia su </a:t>
            </a:r>
            <a:r>
              <a:rPr lang="it-IT" sz="2000" b="1" dirty="0">
                <a:solidFill>
                  <a:schemeClr val="accent1">
                    <a:lumMod val="50000"/>
                  </a:schemeClr>
                </a:solidFill>
                <a:latin typeface="Biome" panose="020B0503030204020804" pitchFamily="34" charset="0"/>
                <a:cs typeface="Biome" panose="020B0503030204020804" pitchFamily="34" charset="0"/>
              </a:rPr>
              <a:t>elementi sostanziali </a:t>
            </a:r>
            <a:r>
              <a:rPr lang="it-IT" sz="2000" dirty="0">
                <a:solidFill>
                  <a:schemeClr val="accent1">
                    <a:lumMod val="50000"/>
                  </a:schemeClr>
                </a:solidFill>
                <a:latin typeface="Biome" panose="020B0503030204020804" pitchFamily="34" charset="0"/>
                <a:cs typeface="Biome" panose="020B0503030204020804" pitchFamily="34" charset="0"/>
              </a:rPr>
              <a:t>(PUA, UVMD, Budget di salute, ecc.) ed </a:t>
            </a:r>
            <a:r>
              <a:rPr lang="it-IT" sz="2000" b="1" dirty="0">
                <a:solidFill>
                  <a:schemeClr val="accent1">
                    <a:lumMod val="50000"/>
                  </a:schemeClr>
                </a:solidFill>
                <a:latin typeface="Biome" panose="020B0503030204020804" pitchFamily="34" charset="0"/>
                <a:cs typeface="Biome" panose="020B0503030204020804" pitchFamily="34" charset="0"/>
              </a:rPr>
              <a:t>elementi formali</a:t>
            </a:r>
            <a:r>
              <a:rPr lang="it-IT" sz="2000" dirty="0">
                <a:solidFill>
                  <a:schemeClr val="accent1">
                    <a:lumMod val="50000"/>
                  </a:schemeClr>
                </a:solidFill>
                <a:latin typeface="Biome" panose="020B0503030204020804" pitchFamily="34" charset="0"/>
                <a:cs typeface="Biome" panose="020B0503030204020804" pitchFamily="34" charset="0"/>
              </a:rPr>
              <a:t> (Accordo di programma e Accordi operativi)</a:t>
            </a:r>
            <a:endParaRPr lang="it-IT" sz="2000" b="1" dirty="0">
              <a:solidFill>
                <a:schemeClr val="accent1">
                  <a:lumMod val="50000"/>
                </a:schemeClr>
              </a:solidFill>
              <a:effectLst/>
              <a:latin typeface="Biome" panose="020B0503030204020804" pitchFamily="34" charset="0"/>
              <a:cs typeface="Biome" panose="020B0503030204020804" pitchFamily="34" charset="0"/>
            </a:endParaRPr>
          </a:p>
        </p:txBody>
      </p:sp>
      <p:sp>
        <p:nvSpPr>
          <p:cNvPr id="6" name="Freccia tridirezionale 5">
            <a:extLst>
              <a:ext uri="{FF2B5EF4-FFF2-40B4-BE49-F238E27FC236}">
                <a16:creationId xmlns:a16="http://schemas.microsoft.com/office/drawing/2014/main" id="{6488439A-F7D8-236C-30AA-B99E69377E57}"/>
              </a:ext>
            </a:extLst>
          </p:cNvPr>
          <p:cNvSpPr/>
          <p:nvPr/>
        </p:nvSpPr>
        <p:spPr>
          <a:xfrm>
            <a:off x="4569278" y="2302709"/>
            <a:ext cx="2051957" cy="1158063"/>
          </a:xfrm>
          <a:prstGeom prst="leftRight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CasellaDiTesto 6">
            <a:extLst>
              <a:ext uri="{FF2B5EF4-FFF2-40B4-BE49-F238E27FC236}">
                <a16:creationId xmlns:a16="http://schemas.microsoft.com/office/drawing/2014/main" id="{C27A6F24-B3BB-1941-A802-E1295873B0E6}"/>
              </a:ext>
            </a:extLst>
          </p:cNvPr>
          <p:cNvSpPr txBox="1"/>
          <p:nvPr/>
        </p:nvSpPr>
        <p:spPr>
          <a:xfrm>
            <a:off x="4327071" y="1594823"/>
            <a:ext cx="2536372" cy="707886"/>
          </a:xfrm>
          <a:prstGeom prst="rect">
            <a:avLst/>
          </a:prstGeom>
          <a:noFill/>
        </p:spPr>
        <p:txBody>
          <a:bodyPr wrap="square" rtlCol="0">
            <a:spAutoFit/>
          </a:bodyPr>
          <a:lstStyle/>
          <a:p>
            <a:pPr algn="ctr"/>
            <a:r>
              <a:rPr lang="it-IT" sz="2000" dirty="0">
                <a:solidFill>
                  <a:schemeClr val="accent1">
                    <a:lumMod val="50000"/>
                  </a:schemeClr>
                </a:solidFill>
                <a:latin typeface="Biome" panose="020B0503030204020804" pitchFamily="34" charset="0"/>
                <a:cs typeface="Biome" panose="020B0503030204020804" pitchFamily="34" charset="0"/>
              </a:rPr>
              <a:t>INTEGRAZIONE</a:t>
            </a:r>
            <a:r>
              <a:rPr lang="it-IT" dirty="0"/>
              <a:t> </a:t>
            </a:r>
            <a:r>
              <a:rPr lang="it-IT" sz="2000" dirty="0">
                <a:solidFill>
                  <a:schemeClr val="accent1">
                    <a:lumMod val="50000"/>
                  </a:schemeClr>
                </a:solidFill>
                <a:latin typeface="Biome" panose="020B0503030204020804" pitchFamily="34" charset="0"/>
                <a:cs typeface="Biome" panose="020B0503030204020804" pitchFamily="34" charset="0"/>
              </a:rPr>
              <a:t>SOCIOSANITARIA</a:t>
            </a:r>
          </a:p>
        </p:txBody>
      </p:sp>
      <p:sp>
        <p:nvSpPr>
          <p:cNvPr id="8" name="CasellaDiTesto 7">
            <a:extLst>
              <a:ext uri="{FF2B5EF4-FFF2-40B4-BE49-F238E27FC236}">
                <a16:creationId xmlns:a16="http://schemas.microsoft.com/office/drawing/2014/main" id="{90F1E328-C9BA-EAFE-BAFD-668CDA804F6F}"/>
              </a:ext>
            </a:extLst>
          </p:cNvPr>
          <p:cNvSpPr txBox="1"/>
          <p:nvPr/>
        </p:nvSpPr>
        <p:spPr>
          <a:xfrm>
            <a:off x="6177643" y="2768388"/>
            <a:ext cx="2536372" cy="707886"/>
          </a:xfrm>
          <a:prstGeom prst="rect">
            <a:avLst/>
          </a:prstGeom>
          <a:noFill/>
        </p:spPr>
        <p:txBody>
          <a:bodyPr wrap="square" rtlCol="0">
            <a:spAutoFit/>
          </a:bodyPr>
          <a:lstStyle/>
          <a:p>
            <a:pPr algn="ctr"/>
            <a:r>
              <a:rPr lang="it-IT" sz="2000" dirty="0">
                <a:solidFill>
                  <a:schemeClr val="accent1">
                    <a:lumMod val="50000"/>
                  </a:schemeClr>
                </a:solidFill>
                <a:latin typeface="Biome" panose="020B0503030204020804" pitchFamily="34" charset="0"/>
                <a:cs typeface="Biome" panose="020B0503030204020804" pitchFamily="34" charset="0"/>
              </a:rPr>
              <a:t>ELEMENTI FORMALI</a:t>
            </a:r>
          </a:p>
        </p:txBody>
      </p:sp>
      <p:sp>
        <p:nvSpPr>
          <p:cNvPr id="9" name="CasellaDiTesto 8">
            <a:extLst>
              <a:ext uri="{FF2B5EF4-FFF2-40B4-BE49-F238E27FC236}">
                <a16:creationId xmlns:a16="http://schemas.microsoft.com/office/drawing/2014/main" id="{2BF6921A-9277-8485-3528-29C8CB03E816}"/>
              </a:ext>
            </a:extLst>
          </p:cNvPr>
          <p:cNvSpPr txBox="1"/>
          <p:nvPr/>
        </p:nvSpPr>
        <p:spPr>
          <a:xfrm>
            <a:off x="2389414" y="2768611"/>
            <a:ext cx="2536372" cy="707886"/>
          </a:xfrm>
          <a:prstGeom prst="rect">
            <a:avLst/>
          </a:prstGeom>
          <a:noFill/>
        </p:spPr>
        <p:txBody>
          <a:bodyPr wrap="square" rtlCol="0">
            <a:spAutoFit/>
          </a:bodyPr>
          <a:lstStyle/>
          <a:p>
            <a:pPr algn="ctr"/>
            <a:r>
              <a:rPr lang="it-IT" sz="2000" dirty="0">
                <a:solidFill>
                  <a:schemeClr val="accent1">
                    <a:lumMod val="50000"/>
                  </a:schemeClr>
                </a:solidFill>
                <a:latin typeface="Biome" panose="020B0503030204020804" pitchFamily="34" charset="0"/>
                <a:cs typeface="Biome" panose="020B0503030204020804" pitchFamily="34" charset="0"/>
              </a:rPr>
              <a:t>ELEMENTI SOSTANZIALI</a:t>
            </a:r>
          </a:p>
        </p:txBody>
      </p:sp>
    </p:spTree>
    <p:extLst>
      <p:ext uri="{BB962C8B-B14F-4D97-AF65-F5344CB8AC3E}">
        <p14:creationId xmlns:p14="http://schemas.microsoft.com/office/powerpoint/2010/main" val="2876039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 name="CasellaDiTesto 3">
            <a:extLst>
              <a:ext uri="{FF2B5EF4-FFF2-40B4-BE49-F238E27FC236}">
                <a16:creationId xmlns:a16="http://schemas.microsoft.com/office/drawing/2014/main" id="{C8C4EAF9-22E9-17C7-EF21-6A18A5BE8A20}"/>
              </a:ext>
            </a:extLst>
          </p:cNvPr>
          <p:cNvSpPr txBox="1"/>
          <p:nvPr/>
        </p:nvSpPr>
        <p:spPr>
          <a:xfrm>
            <a:off x="783772" y="899886"/>
            <a:ext cx="10107386" cy="830997"/>
          </a:xfrm>
          <a:prstGeom prst="rect">
            <a:avLst/>
          </a:prstGeom>
          <a:noFill/>
        </p:spPr>
        <p:txBody>
          <a:bodyPr wrap="square" rtlCol="0">
            <a:spAutoFit/>
          </a:bodyPr>
          <a:lstStyle/>
          <a:p>
            <a:r>
              <a:rPr lang="it-IT" sz="2400" b="1" u="sng" dirty="0">
                <a:solidFill>
                  <a:schemeClr val="accent1">
                    <a:lumMod val="50000"/>
                  </a:schemeClr>
                </a:solidFill>
                <a:latin typeface="Biome" panose="020B0503030204020804" pitchFamily="34" charset="0"/>
                <a:cs typeface="Biome" panose="020B0503030204020804" pitchFamily="34" charset="0"/>
              </a:rPr>
              <a:t>ACCORDO QUADRO ASL/DISTRETTI</a:t>
            </a:r>
          </a:p>
          <a:p>
            <a:endParaRPr lang="it-IT" sz="2400" b="1" u="sng" dirty="0">
              <a:solidFill>
                <a:schemeClr val="accent1">
                  <a:lumMod val="50000"/>
                </a:schemeClr>
              </a:solidFill>
              <a:effectLst/>
              <a:latin typeface="Biome" panose="020B0503030204020804" pitchFamily="34" charset="0"/>
              <a:cs typeface="Biome" panose="020B0503030204020804" pitchFamily="34" charset="0"/>
            </a:endParaRPr>
          </a:p>
        </p:txBody>
      </p:sp>
      <p:sp>
        <p:nvSpPr>
          <p:cNvPr id="5" name="CasellaDiTesto 4">
            <a:extLst>
              <a:ext uri="{FF2B5EF4-FFF2-40B4-BE49-F238E27FC236}">
                <a16:creationId xmlns:a16="http://schemas.microsoft.com/office/drawing/2014/main" id="{0E9ADA99-8599-47D2-337E-2C80299E6142}"/>
              </a:ext>
            </a:extLst>
          </p:cNvPr>
          <p:cNvSpPr txBox="1"/>
          <p:nvPr/>
        </p:nvSpPr>
        <p:spPr>
          <a:xfrm>
            <a:off x="783772" y="1766660"/>
            <a:ext cx="10107386" cy="2554545"/>
          </a:xfrm>
          <a:prstGeom prst="rect">
            <a:avLst/>
          </a:prstGeom>
          <a:noFill/>
        </p:spPr>
        <p:txBody>
          <a:bodyPr wrap="square" rtlCol="0">
            <a:spAutoFit/>
          </a:bodyPr>
          <a:lstStyle/>
          <a:p>
            <a:r>
              <a:rPr lang="it-IT" sz="2000" dirty="0">
                <a:solidFill>
                  <a:schemeClr val="accent1">
                    <a:lumMod val="50000"/>
                  </a:schemeClr>
                </a:solidFill>
                <a:latin typeface="Biome" panose="020B0503030204020804" pitchFamily="34" charset="0"/>
                <a:cs typeface="Biome" panose="020B0503030204020804" pitchFamily="34" charset="0"/>
              </a:rPr>
              <a:t>I principali riferimenti normativi all’</a:t>
            </a:r>
            <a:r>
              <a:rPr lang="it-IT" sz="2000" b="1" dirty="0">
                <a:solidFill>
                  <a:schemeClr val="accent1">
                    <a:lumMod val="50000"/>
                  </a:schemeClr>
                </a:solidFill>
                <a:latin typeface="Biome" panose="020B0503030204020804" pitchFamily="34" charset="0"/>
                <a:cs typeface="Biome" panose="020B0503030204020804" pitchFamily="34" charset="0"/>
              </a:rPr>
              <a:t>Accordo di programma </a:t>
            </a:r>
            <a:r>
              <a:rPr lang="it-IT" sz="2000" dirty="0">
                <a:solidFill>
                  <a:schemeClr val="accent1">
                    <a:lumMod val="50000"/>
                  </a:schemeClr>
                </a:solidFill>
                <a:latin typeface="Biome" panose="020B0503030204020804" pitchFamily="34" charset="0"/>
                <a:cs typeface="Biome" panose="020B0503030204020804" pitchFamily="34" charset="0"/>
              </a:rPr>
              <a:t>si trovano:</a:t>
            </a:r>
          </a:p>
          <a:p>
            <a:endParaRPr lang="it-IT" sz="2000" dirty="0">
              <a:solidFill>
                <a:schemeClr val="accent1">
                  <a:lumMod val="50000"/>
                </a:schemeClr>
              </a:solidFill>
              <a:latin typeface="Biome" panose="020B0503030204020804" pitchFamily="34" charset="0"/>
              <a:cs typeface="Biome" panose="020B0503030204020804" pitchFamily="34" charset="0"/>
            </a:endParaRPr>
          </a:p>
          <a:p>
            <a:pPr marL="342900" indent="-342900">
              <a:buFontTx/>
              <a:buChar char="-"/>
            </a:pPr>
            <a:r>
              <a:rPr lang="it-IT" sz="2000" dirty="0">
                <a:solidFill>
                  <a:schemeClr val="accent1">
                    <a:lumMod val="50000"/>
                  </a:schemeClr>
                </a:solidFill>
                <a:latin typeface="Biome" panose="020B0503030204020804" pitchFamily="34" charset="0"/>
                <a:cs typeface="Biome" panose="020B0503030204020804" pitchFamily="34" charset="0"/>
              </a:rPr>
              <a:t>nella </a:t>
            </a:r>
            <a:r>
              <a:rPr lang="it-IT" sz="2000" b="1" dirty="0">
                <a:solidFill>
                  <a:schemeClr val="accent1">
                    <a:lumMod val="50000"/>
                  </a:schemeClr>
                </a:solidFill>
                <a:latin typeface="Biome" panose="020B0503030204020804" pitchFamily="34" charset="0"/>
                <a:cs typeface="Biome" panose="020B0503030204020804" pitchFamily="34" charset="0"/>
              </a:rPr>
              <a:t>DGR 149/2018 </a:t>
            </a:r>
            <a:r>
              <a:rPr lang="it-IT" sz="2000" dirty="0">
                <a:solidFill>
                  <a:schemeClr val="accent1">
                    <a:lumMod val="50000"/>
                  </a:schemeClr>
                </a:solidFill>
                <a:latin typeface="Biome" panose="020B0503030204020804" pitchFamily="34" charset="0"/>
                <a:cs typeface="Biome" panose="020B0503030204020804" pitchFamily="34" charset="0"/>
              </a:rPr>
              <a:t>(con cui si dà attuazione all’art. 51, commi 1-7, all’art. 52, comma 2, lettera c) e all’art. 53, commi 1 e 2 della Legge Regionale 11/2016)</a:t>
            </a:r>
          </a:p>
          <a:p>
            <a:pPr marL="342900" indent="-342900">
              <a:buFontTx/>
              <a:buChar char="-"/>
            </a:pPr>
            <a:endParaRPr lang="it-IT" sz="2000" dirty="0">
              <a:solidFill>
                <a:schemeClr val="accent1">
                  <a:lumMod val="50000"/>
                </a:schemeClr>
              </a:solidFill>
              <a:latin typeface="Biome" panose="020B0503030204020804" pitchFamily="34" charset="0"/>
              <a:cs typeface="Biome" panose="020B0503030204020804" pitchFamily="34" charset="0"/>
            </a:endParaRPr>
          </a:p>
          <a:p>
            <a:pPr marL="342900" indent="-342900">
              <a:buFontTx/>
              <a:buChar char="-"/>
            </a:pPr>
            <a:r>
              <a:rPr lang="it-IT" sz="2000" dirty="0">
                <a:solidFill>
                  <a:schemeClr val="accent1">
                    <a:lumMod val="50000"/>
                  </a:schemeClr>
                </a:solidFill>
                <a:latin typeface="Biome" panose="020B0503030204020804" pitchFamily="34" charset="0"/>
                <a:cs typeface="Biome" panose="020B0503030204020804" pitchFamily="34" charset="0"/>
              </a:rPr>
              <a:t>nel più recente </a:t>
            </a:r>
            <a:r>
              <a:rPr lang="it-IT" sz="2000" b="1" dirty="0">
                <a:solidFill>
                  <a:schemeClr val="accent1">
                    <a:lumMod val="50000"/>
                  </a:schemeClr>
                </a:solidFill>
                <a:latin typeface="Biome" panose="020B0503030204020804" pitchFamily="34" charset="0"/>
                <a:cs typeface="Biome" panose="020B0503030204020804" pitchFamily="34" charset="0"/>
              </a:rPr>
              <a:t>DPCM del 3 ottobre 2022 </a:t>
            </a:r>
            <a:r>
              <a:rPr lang="it-IT" sz="2000" dirty="0">
                <a:solidFill>
                  <a:schemeClr val="accent1">
                    <a:lumMod val="50000"/>
                  </a:schemeClr>
                </a:solidFill>
                <a:latin typeface="Biome" panose="020B0503030204020804" pitchFamily="34" charset="0"/>
                <a:cs typeface="Biome" panose="020B0503030204020804" pitchFamily="34" charset="0"/>
              </a:rPr>
              <a:t>con cui è stato approvato il </a:t>
            </a:r>
            <a:r>
              <a:rPr lang="it-IT" sz="2000" b="1" dirty="0">
                <a:solidFill>
                  <a:schemeClr val="accent1">
                    <a:lumMod val="50000"/>
                  </a:schemeClr>
                </a:solidFill>
                <a:latin typeface="Biome" panose="020B0503030204020804" pitchFamily="34" charset="0"/>
                <a:cs typeface="Biome" panose="020B0503030204020804" pitchFamily="34" charset="0"/>
              </a:rPr>
              <a:t>Piano Nazionale per la Non Autosufficienza 2022-2024</a:t>
            </a:r>
          </a:p>
        </p:txBody>
      </p:sp>
    </p:spTree>
    <p:extLst>
      <p:ext uri="{BB962C8B-B14F-4D97-AF65-F5344CB8AC3E}">
        <p14:creationId xmlns:p14="http://schemas.microsoft.com/office/powerpoint/2010/main" val="2585469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 name="CasellaDiTesto 3">
            <a:extLst>
              <a:ext uri="{FF2B5EF4-FFF2-40B4-BE49-F238E27FC236}">
                <a16:creationId xmlns:a16="http://schemas.microsoft.com/office/drawing/2014/main" id="{C8C4EAF9-22E9-17C7-EF21-6A18A5BE8A20}"/>
              </a:ext>
            </a:extLst>
          </p:cNvPr>
          <p:cNvSpPr txBox="1"/>
          <p:nvPr/>
        </p:nvSpPr>
        <p:spPr>
          <a:xfrm>
            <a:off x="783772" y="899886"/>
            <a:ext cx="10107386" cy="830997"/>
          </a:xfrm>
          <a:prstGeom prst="rect">
            <a:avLst/>
          </a:prstGeom>
          <a:noFill/>
        </p:spPr>
        <p:txBody>
          <a:bodyPr wrap="square" rtlCol="0">
            <a:spAutoFit/>
          </a:bodyPr>
          <a:lstStyle/>
          <a:p>
            <a:r>
              <a:rPr lang="it-IT" sz="2400" b="1" u="sng" dirty="0">
                <a:solidFill>
                  <a:schemeClr val="accent1">
                    <a:lumMod val="50000"/>
                  </a:schemeClr>
                </a:solidFill>
                <a:latin typeface="Biome" panose="020B0503030204020804" pitchFamily="34" charset="0"/>
                <a:cs typeface="Biome" panose="020B0503030204020804" pitchFamily="34" charset="0"/>
              </a:rPr>
              <a:t>ACCORDO QUADRO ASL/DISTRETTI</a:t>
            </a:r>
          </a:p>
          <a:p>
            <a:endParaRPr lang="it-IT" sz="2400" b="1" u="sng" dirty="0">
              <a:solidFill>
                <a:schemeClr val="accent1">
                  <a:lumMod val="50000"/>
                </a:schemeClr>
              </a:solidFill>
              <a:effectLst/>
              <a:latin typeface="Biome" panose="020B0503030204020804" pitchFamily="34" charset="0"/>
              <a:cs typeface="Biome" panose="020B0503030204020804" pitchFamily="34" charset="0"/>
            </a:endParaRPr>
          </a:p>
        </p:txBody>
      </p:sp>
      <p:sp>
        <p:nvSpPr>
          <p:cNvPr id="5" name="CasellaDiTesto 4">
            <a:extLst>
              <a:ext uri="{FF2B5EF4-FFF2-40B4-BE49-F238E27FC236}">
                <a16:creationId xmlns:a16="http://schemas.microsoft.com/office/drawing/2014/main" id="{0E9ADA99-8599-47D2-337E-2C80299E6142}"/>
              </a:ext>
            </a:extLst>
          </p:cNvPr>
          <p:cNvSpPr txBox="1"/>
          <p:nvPr/>
        </p:nvSpPr>
        <p:spPr>
          <a:xfrm>
            <a:off x="783772" y="1766660"/>
            <a:ext cx="9122228" cy="3785652"/>
          </a:xfrm>
          <a:prstGeom prst="rect">
            <a:avLst/>
          </a:prstGeom>
          <a:noFill/>
        </p:spPr>
        <p:txBody>
          <a:bodyPr wrap="square" rtlCol="0">
            <a:spAutoFit/>
          </a:bodyPr>
          <a:lstStyle/>
          <a:p>
            <a:r>
              <a:rPr lang="it-IT" sz="2000" dirty="0">
                <a:solidFill>
                  <a:schemeClr val="accent1">
                    <a:lumMod val="50000"/>
                  </a:schemeClr>
                </a:solidFill>
                <a:latin typeface="Biome" panose="020B0503030204020804" pitchFamily="34" charset="0"/>
                <a:cs typeface="Biome" panose="020B0503030204020804" pitchFamily="34" charset="0"/>
              </a:rPr>
              <a:t>I principali riferimenti normativi all’</a:t>
            </a:r>
            <a:r>
              <a:rPr lang="it-IT" sz="2000" b="1" dirty="0">
                <a:solidFill>
                  <a:schemeClr val="accent1">
                    <a:lumMod val="50000"/>
                  </a:schemeClr>
                </a:solidFill>
                <a:latin typeface="Biome" panose="020B0503030204020804" pitchFamily="34" charset="0"/>
                <a:cs typeface="Biome" panose="020B0503030204020804" pitchFamily="34" charset="0"/>
              </a:rPr>
              <a:t>Accordo di programma </a:t>
            </a:r>
            <a:r>
              <a:rPr lang="it-IT" sz="2000" dirty="0">
                <a:solidFill>
                  <a:schemeClr val="accent1">
                    <a:lumMod val="50000"/>
                  </a:schemeClr>
                </a:solidFill>
                <a:latin typeface="Biome" panose="020B0503030204020804" pitchFamily="34" charset="0"/>
                <a:cs typeface="Biome" panose="020B0503030204020804" pitchFamily="34" charset="0"/>
              </a:rPr>
              <a:t>si trovano:</a:t>
            </a:r>
          </a:p>
          <a:p>
            <a:endParaRPr lang="it-IT" sz="2000" dirty="0">
              <a:solidFill>
                <a:schemeClr val="accent1">
                  <a:lumMod val="50000"/>
                </a:schemeClr>
              </a:solidFill>
              <a:latin typeface="Biome" panose="020B0503030204020804" pitchFamily="34" charset="0"/>
              <a:cs typeface="Biome" panose="020B0503030204020804" pitchFamily="34" charset="0"/>
            </a:endParaRPr>
          </a:p>
          <a:p>
            <a:pPr marL="342900" indent="-342900" algn="just">
              <a:buFontTx/>
              <a:buChar char="-"/>
            </a:pPr>
            <a:r>
              <a:rPr lang="it-IT" sz="2000" b="1" dirty="0">
                <a:solidFill>
                  <a:schemeClr val="accent1">
                    <a:lumMod val="50000"/>
                  </a:schemeClr>
                </a:solidFill>
                <a:latin typeface="Biome" panose="020B0503030204020804" pitchFamily="34" charset="0"/>
                <a:cs typeface="Biome" panose="020B0503030204020804" pitchFamily="34" charset="0"/>
              </a:rPr>
              <a:t>DGR 149/2018 – ALLEGATO C - </a:t>
            </a:r>
            <a:r>
              <a:rPr lang="it-IT" sz="2000" i="1" dirty="0">
                <a:solidFill>
                  <a:schemeClr val="accent1">
                    <a:lumMod val="50000"/>
                  </a:schemeClr>
                </a:solidFill>
                <a:latin typeface="Biome" panose="020B0503030204020804" pitchFamily="34" charset="0"/>
                <a:cs typeface="Biome" panose="020B0503030204020804" pitchFamily="34" charset="0"/>
              </a:rPr>
              <a:t>Schema di convenzione per l’organizzazione e la gestione delle attività di integrazione sociosanitaria</a:t>
            </a:r>
            <a:r>
              <a:rPr lang="it-IT" sz="2000" dirty="0">
                <a:solidFill>
                  <a:schemeClr val="accent1">
                    <a:lumMod val="50000"/>
                  </a:schemeClr>
                </a:solidFill>
                <a:latin typeface="Biome" panose="020B0503030204020804" pitchFamily="34" charset="0"/>
                <a:cs typeface="Biome" panose="020B0503030204020804" pitchFamily="34" charset="0"/>
              </a:rPr>
              <a:t> (</a:t>
            </a:r>
            <a:r>
              <a:rPr lang="it-IT" sz="2000" u="sng" dirty="0">
                <a:solidFill>
                  <a:schemeClr val="accent1">
                    <a:lumMod val="50000"/>
                  </a:schemeClr>
                </a:solidFill>
                <a:latin typeface="Biome" panose="020B0503030204020804" pitchFamily="34" charset="0"/>
                <a:cs typeface="Biome" panose="020B0503030204020804" pitchFamily="34" charset="0"/>
              </a:rPr>
              <a:t>già operativo</a:t>
            </a:r>
            <a:r>
              <a:rPr lang="it-IT" sz="2000" dirty="0">
                <a:solidFill>
                  <a:schemeClr val="accent1">
                    <a:lumMod val="50000"/>
                  </a:schemeClr>
                </a:solidFill>
                <a:latin typeface="Biome" panose="020B0503030204020804" pitchFamily="34" charset="0"/>
                <a:cs typeface="Biome" panose="020B0503030204020804" pitchFamily="34" charset="0"/>
              </a:rPr>
              <a:t>)</a:t>
            </a:r>
          </a:p>
          <a:p>
            <a:pPr marL="342900" indent="-342900" algn="just">
              <a:buFontTx/>
              <a:buChar char="-"/>
            </a:pPr>
            <a:endParaRPr lang="it-IT" sz="2000" dirty="0">
              <a:solidFill>
                <a:schemeClr val="accent1">
                  <a:lumMod val="50000"/>
                </a:schemeClr>
              </a:solidFill>
              <a:latin typeface="Biome" panose="020B0503030204020804" pitchFamily="34" charset="0"/>
              <a:cs typeface="Biome" panose="020B0503030204020804" pitchFamily="34" charset="0"/>
            </a:endParaRPr>
          </a:p>
          <a:p>
            <a:pPr marL="342900" indent="-342900" algn="just">
              <a:buFontTx/>
              <a:buChar char="-"/>
            </a:pPr>
            <a:r>
              <a:rPr lang="it-IT" sz="2000" b="1" dirty="0">
                <a:solidFill>
                  <a:schemeClr val="accent1">
                    <a:lumMod val="50000"/>
                  </a:schemeClr>
                </a:solidFill>
                <a:latin typeface="Biome" panose="020B0503030204020804" pitchFamily="34" charset="0"/>
                <a:cs typeface="Biome" panose="020B0503030204020804" pitchFamily="34" charset="0"/>
              </a:rPr>
              <a:t>Piano Nazionale per la Non Autosufficienza 2022-2024 – ALLEGATO 1 – (Schema tipo di Accordo di Programma) </a:t>
            </a:r>
            <a:r>
              <a:rPr lang="it-IT" sz="2000" i="1" dirty="0">
                <a:solidFill>
                  <a:schemeClr val="accent1">
                    <a:lumMod val="50000"/>
                  </a:schemeClr>
                </a:solidFill>
                <a:latin typeface="Biome" panose="020B0503030204020804" pitchFamily="34" charset="0"/>
                <a:cs typeface="Biome" panose="020B0503030204020804" pitchFamily="34" charset="0"/>
              </a:rPr>
              <a:t>Accordo interistituzionale di collaborazione organizzativa e professionale in materia di integrazione sociosanitaria per persone con non autosufficienza o disabilità </a:t>
            </a:r>
            <a:r>
              <a:rPr lang="it-IT" sz="2000" dirty="0">
                <a:solidFill>
                  <a:schemeClr val="accent1">
                    <a:lumMod val="50000"/>
                  </a:schemeClr>
                </a:solidFill>
                <a:latin typeface="Biome" panose="020B0503030204020804" pitchFamily="34" charset="0"/>
                <a:cs typeface="Biome" panose="020B0503030204020804" pitchFamily="34" charset="0"/>
              </a:rPr>
              <a:t>(</a:t>
            </a:r>
            <a:r>
              <a:rPr lang="it-IT" sz="2000" u="sng" dirty="0">
                <a:solidFill>
                  <a:schemeClr val="accent1">
                    <a:lumMod val="50000"/>
                  </a:schemeClr>
                </a:solidFill>
                <a:latin typeface="Biome" panose="020B0503030204020804" pitchFamily="34" charset="0"/>
                <a:cs typeface="Biome" panose="020B0503030204020804" pitchFamily="34" charset="0"/>
              </a:rPr>
              <a:t>in attesa del recepimento da parte delle Regioni</a:t>
            </a:r>
            <a:r>
              <a:rPr lang="it-IT" sz="2000" dirty="0">
                <a:solidFill>
                  <a:schemeClr val="accent1">
                    <a:lumMod val="50000"/>
                  </a:schemeClr>
                </a:solidFill>
                <a:latin typeface="Biome" panose="020B0503030204020804" pitchFamily="34" charset="0"/>
                <a:cs typeface="Biome" panose="020B0503030204020804" pitchFamily="34" charset="0"/>
              </a:rPr>
              <a:t>)</a:t>
            </a:r>
          </a:p>
        </p:txBody>
      </p:sp>
      <p:pic>
        <p:nvPicPr>
          <p:cNvPr id="3" name="Immagine 2">
            <a:extLst>
              <a:ext uri="{FF2B5EF4-FFF2-40B4-BE49-F238E27FC236}">
                <a16:creationId xmlns:a16="http://schemas.microsoft.com/office/drawing/2014/main" id="{49AE9866-BCD4-5D0C-DEBE-628F4EB595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35292" y="3805492"/>
            <a:ext cx="1152071" cy="1152071"/>
          </a:xfrm>
          <a:prstGeom prst="rect">
            <a:avLst/>
          </a:prstGeom>
        </p:spPr>
      </p:pic>
      <p:pic>
        <p:nvPicPr>
          <p:cNvPr id="7" name="Immagine 6">
            <a:extLst>
              <a:ext uri="{FF2B5EF4-FFF2-40B4-BE49-F238E27FC236}">
                <a16:creationId xmlns:a16="http://schemas.microsoft.com/office/drawing/2014/main" id="{E47C06E6-9872-C5E5-B6A7-92ABC9C85F6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35292" y="2276929"/>
            <a:ext cx="1152071" cy="1152071"/>
          </a:xfrm>
          <a:prstGeom prst="rect">
            <a:avLst/>
          </a:prstGeom>
        </p:spPr>
      </p:pic>
    </p:spTree>
    <p:extLst>
      <p:ext uri="{BB962C8B-B14F-4D97-AF65-F5344CB8AC3E}">
        <p14:creationId xmlns:p14="http://schemas.microsoft.com/office/powerpoint/2010/main" val="4023766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 name="CasellaDiTesto 3">
            <a:extLst>
              <a:ext uri="{FF2B5EF4-FFF2-40B4-BE49-F238E27FC236}">
                <a16:creationId xmlns:a16="http://schemas.microsoft.com/office/drawing/2014/main" id="{C8C4EAF9-22E9-17C7-EF21-6A18A5BE8A20}"/>
              </a:ext>
            </a:extLst>
          </p:cNvPr>
          <p:cNvSpPr txBox="1"/>
          <p:nvPr/>
        </p:nvSpPr>
        <p:spPr>
          <a:xfrm>
            <a:off x="783772" y="899886"/>
            <a:ext cx="10107386" cy="830997"/>
          </a:xfrm>
          <a:prstGeom prst="rect">
            <a:avLst/>
          </a:prstGeom>
          <a:noFill/>
        </p:spPr>
        <p:txBody>
          <a:bodyPr wrap="square" rtlCol="0">
            <a:spAutoFit/>
          </a:bodyPr>
          <a:lstStyle/>
          <a:p>
            <a:r>
              <a:rPr lang="it-IT" sz="2400" b="1" u="sng" dirty="0">
                <a:solidFill>
                  <a:schemeClr val="accent1">
                    <a:lumMod val="50000"/>
                  </a:schemeClr>
                </a:solidFill>
                <a:latin typeface="Biome" panose="020B0503030204020804" pitchFamily="34" charset="0"/>
                <a:cs typeface="Biome" panose="020B0503030204020804" pitchFamily="34" charset="0"/>
              </a:rPr>
              <a:t>ACCORDO QUADRO ASL/DISTRETTI</a:t>
            </a:r>
          </a:p>
          <a:p>
            <a:endParaRPr lang="it-IT" sz="2400" b="1" u="sng" dirty="0">
              <a:solidFill>
                <a:schemeClr val="accent1">
                  <a:lumMod val="50000"/>
                </a:schemeClr>
              </a:solidFill>
              <a:effectLst/>
              <a:latin typeface="Biome" panose="020B0503030204020804" pitchFamily="34" charset="0"/>
              <a:cs typeface="Biome" panose="020B0503030204020804" pitchFamily="34" charset="0"/>
            </a:endParaRPr>
          </a:p>
        </p:txBody>
      </p:sp>
      <p:sp>
        <p:nvSpPr>
          <p:cNvPr id="5" name="CasellaDiTesto 4">
            <a:extLst>
              <a:ext uri="{FF2B5EF4-FFF2-40B4-BE49-F238E27FC236}">
                <a16:creationId xmlns:a16="http://schemas.microsoft.com/office/drawing/2014/main" id="{0E9ADA99-8599-47D2-337E-2C80299E6142}"/>
              </a:ext>
            </a:extLst>
          </p:cNvPr>
          <p:cNvSpPr txBox="1"/>
          <p:nvPr/>
        </p:nvSpPr>
        <p:spPr>
          <a:xfrm>
            <a:off x="783771" y="1766660"/>
            <a:ext cx="10689771" cy="4708981"/>
          </a:xfrm>
          <a:prstGeom prst="rect">
            <a:avLst/>
          </a:prstGeom>
          <a:noFill/>
        </p:spPr>
        <p:txBody>
          <a:bodyPr wrap="square" rtlCol="0">
            <a:spAutoFit/>
          </a:bodyPr>
          <a:lstStyle/>
          <a:p>
            <a:pPr algn="just"/>
            <a:r>
              <a:rPr lang="it-IT" sz="2000" b="1" u="sng" dirty="0">
                <a:solidFill>
                  <a:schemeClr val="accent1">
                    <a:lumMod val="50000"/>
                  </a:schemeClr>
                </a:solidFill>
                <a:latin typeface="Biome" panose="020B0503030204020804" pitchFamily="34" charset="0"/>
                <a:cs typeface="Biome" panose="020B0503030204020804" pitchFamily="34" charset="0"/>
              </a:rPr>
              <a:t>Principali novità</a:t>
            </a:r>
            <a:r>
              <a:rPr lang="it-IT" sz="2000" b="1" dirty="0">
                <a:solidFill>
                  <a:schemeClr val="accent1">
                    <a:lumMod val="50000"/>
                  </a:schemeClr>
                </a:solidFill>
                <a:latin typeface="Biome" panose="020B0503030204020804" pitchFamily="34" charset="0"/>
                <a:cs typeface="Biome" panose="020B0503030204020804" pitchFamily="34" charset="0"/>
              </a:rPr>
              <a:t> introdotte dal Piano Nazionale per la Non Autosufficienza 2022-2024 – ALLEGATO 1</a:t>
            </a:r>
          </a:p>
          <a:p>
            <a:pPr algn="just"/>
            <a:endParaRPr lang="it-IT" sz="2000" b="1" dirty="0">
              <a:solidFill>
                <a:schemeClr val="accent1">
                  <a:lumMod val="50000"/>
                </a:schemeClr>
              </a:solidFill>
              <a:latin typeface="Biome" panose="020B0503030204020804" pitchFamily="34" charset="0"/>
              <a:cs typeface="Biome" panose="020B0503030204020804" pitchFamily="34" charset="0"/>
            </a:endParaRPr>
          </a:p>
          <a:p>
            <a:pPr marL="342900" indent="-342900" algn="just">
              <a:buFontTx/>
              <a:buChar char="-"/>
            </a:pPr>
            <a:r>
              <a:rPr lang="it-IT" sz="2000" b="1" dirty="0">
                <a:solidFill>
                  <a:schemeClr val="accent1">
                    <a:lumMod val="50000"/>
                  </a:schemeClr>
                </a:solidFill>
                <a:latin typeface="Biome" panose="020B0503030204020804" pitchFamily="34" charset="0"/>
                <a:cs typeface="Biome" panose="020B0503030204020804" pitchFamily="34" charset="0"/>
              </a:rPr>
              <a:t>Semplificazione del processo di attuazione (Ufficio sociosanitario integrato di ambito, </a:t>
            </a:r>
            <a:r>
              <a:rPr lang="it-IT" sz="2000" dirty="0">
                <a:solidFill>
                  <a:schemeClr val="accent1">
                    <a:lumMod val="50000"/>
                  </a:schemeClr>
                </a:solidFill>
                <a:latin typeface="Biome" panose="020B0503030204020804" pitchFamily="34" charset="0"/>
                <a:cs typeface="Biome" panose="020B0503030204020804" pitchFamily="34" charset="0"/>
              </a:rPr>
              <a:t>coordinato dal Direttore del Distretto sanitario e dal Responsabile dell’Ambito territoriale sociale, comprende il Responsabile dell’Ufficio di Piano e le ulteriori responsabilità gestionali che si rendessero necessarie per l’organizzazione delle funzioni professionali e tecnico-amministrative richieste dal pieno svolgimento del processo assistenziale integrato)</a:t>
            </a:r>
          </a:p>
          <a:p>
            <a:pPr marL="342900" indent="-342900" algn="just">
              <a:buFontTx/>
              <a:buChar char="-"/>
            </a:pPr>
            <a:r>
              <a:rPr lang="it-IT" sz="2000" b="1" dirty="0">
                <a:solidFill>
                  <a:schemeClr val="accent1">
                    <a:lumMod val="50000"/>
                  </a:schemeClr>
                </a:solidFill>
                <a:latin typeface="Biome" panose="020B0503030204020804" pitchFamily="34" charset="0"/>
                <a:cs typeface="Biome" panose="020B0503030204020804" pitchFamily="34" charset="0"/>
              </a:rPr>
              <a:t>Semplificazione del processo di monitoraggio </a:t>
            </a:r>
            <a:r>
              <a:rPr lang="it-IT" sz="2000" dirty="0">
                <a:solidFill>
                  <a:schemeClr val="accent1">
                    <a:lumMod val="50000"/>
                  </a:schemeClr>
                </a:solidFill>
                <a:latin typeface="Biome" panose="020B0503030204020804" pitchFamily="34" charset="0"/>
                <a:cs typeface="Biome" panose="020B0503030204020804" pitchFamily="34" charset="0"/>
              </a:rPr>
              <a:t>(da</a:t>
            </a:r>
            <a:r>
              <a:rPr lang="it-IT" sz="2000" b="1" dirty="0">
                <a:solidFill>
                  <a:schemeClr val="accent1">
                    <a:lumMod val="50000"/>
                  </a:schemeClr>
                </a:solidFill>
                <a:latin typeface="Biome" panose="020B0503030204020804" pitchFamily="34" charset="0"/>
                <a:cs typeface="Biome" panose="020B0503030204020804" pitchFamily="34" charset="0"/>
              </a:rPr>
              <a:t> Comitato di Distretto </a:t>
            </a:r>
            <a:r>
              <a:rPr lang="it-IT" sz="2000" dirty="0">
                <a:solidFill>
                  <a:schemeClr val="accent1">
                    <a:lumMod val="50000"/>
                  </a:schemeClr>
                </a:solidFill>
                <a:latin typeface="Biome" panose="020B0503030204020804" pitchFamily="34" charset="0"/>
                <a:cs typeface="Biome" panose="020B0503030204020804" pitchFamily="34" charset="0"/>
              </a:rPr>
              <a:t>composto dai sindaci dell’Ambito distrettuale e dal Direttore generale della ASL a </a:t>
            </a:r>
            <a:r>
              <a:rPr lang="it-IT" sz="2000" b="1" dirty="0">
                <a:solidFill>
                  <a:schemeClr val="accent1">
                    <a:lumMod val="50000"/>
                  </a:schemeClr>
                </a:solidFill>
                <a:latin typeface="Biome" panose="020B0503030204020804" pitchFamily="34" charset="0"/>
                <a:cs typeface="Biome" panose="020B0503030204020804" pitchFamily="34" charset="0"/>
              </a:rPr>
              <a:t>gruppo tecnico </a:t>
            </a:r>
            <a:r>
              <a:rPr lang="it-IT" sz="2000" dirty="0">
                <a:solidFill>
                  <a:schemeClr val="accent1">
                    <a:lumMod val="50000"/>
                  </a:schemeClr>
                </a:solidFill>
                <a:latin typeface="Biome" panose="020B0503030204020804" pitchFamily="34" charset="0"/>
                <a:cs typeface="Biome" panose="020B0503030204020804" pitchFamily="34" charset="0"/>
              </a:rPr>
              <a:t>con delegati)</a:t>
            </a:r>
          </a:p>
          <a:p>
            <a:pPr marL="342900" indent="-342900" algn="just">
              <a:buFontTx/>
              <a:buChar char="-"/>
            </a:pPr>
            <a:r>
              <a:rPr lang="it-IT" sz="2000" dirty="0">
                <a:solidFill>
                  <a:schemeClr val="accent1">
                    <a:lumMod val="50000"/>
                  </a:schemeClr>
                </a:solidFill>
                <a:latin typeface="Biome" panose="020B0503030204020804" pitchFamily="34" charset="0"/>
                <a:cs typeface="Biome" panose="020B0503030204020804" pitchFamily="34" charset="0"/>
              </a:rPr>
              <a:t>L’</a:t>
            </a:r>
            <a:r>
              <a:rPr lang="it-IT" sz="2000" b="1" dirty="0">
                <a:solidFill>
                  <a:schemeClr val="accent1">
                    <a:lumMod val="50000"/>
                  </a:schemeClr>
                </a:solidFill>
                <a:latin typeface="Biome" panose="020B0503030204020804" pitchFamily="34" charset="0"/>
                <a:cs typeface="Biome" panose="020B0503030204020804" pitchFamily="34" charset="0"/>
              </a:rPr>
              <a:t>UVMD</a:t>
            </a:r>
            <a:r>
              <a:rPr lang="it-IT" sz="2000" dirty="0">
                <a:solidFill>
                  <a:schemeClr val="accent1">
                    <a:lumMod val="50000"/>
                  </a:schemeClr>
                </a:solidFill>
                <a:latin typeface="Biome" panose="020B0503030204020804" pitchFamily="34" charset="0"/>
                <a:cs typeface="Biome" panose="020B0503030204020804" pitchFamily="34" charset="0"/>
              </a:rPr>
              <a:t> è nel PUA (equipe integrate)</a:t>
            </a:r>
          </a:p>
          <a:p>
            <a:pPr marL="342900" indent="-342900" algn="just">
              <a:buFontTx/>
              <a:buChar char="-"/>
            </a:pPr>
            <a:endParaRPr lang="it-IT" sz="2000" dirty="0">
              <a:solidFill>
                <a:schemeClr val="accent1">
                  <a:lumMod val="50000"/>
                </a:schemeClr>
              </a:solidFill>
              <a:latin typeface="Biome" panose="020B0503030204020804" pitchFamily="34" charset="0"/>
              <a:cs typeface="Biome" panose="020B0503030204020804" pitchFamily="34" charset="0"/>
            </a:endParaRPr>
          </a:p>
          <a:p>
            <a:pPr marL="342900" indent="-342900" algn="just">
              <a:buFontTx/>
              <a:buChar char="-"/>
            </a:pPr>
            <a:endParaRPr lang="it-IT" sz="2000" dirty="0">
              <a:solidFill>
                <a:schemeClr val="accent1">
                  <a:lumMod val="50000"/>
                </a:schemeClr>
              </a:solidFill>
              <a:latin typeface="Biome" panose="020B0503030204020804" pitchFamily="34" charset="0"/>
              <a:cs typeface="Biome" panose="020B0503030204020804" pitchFamily="34" charset="0"/>
            </a:endParaRPr>
          </a:p>
        </p:txBody>
      </p:sp>
    </p:spTree>
    <p:extLst>
      <p:ext uri="{BB962C8B-B14F-4D97-AF65-F5344CB8AC3E}">
        <p14:creationId xmlns:p14="http://schemas.microsoft.com/office/powerpoint/2010/main" val="2579892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 name="CasellaDiTesto 3">
            <a:extLst>
              <a:ext uri="{FF2B5EF4-FFF2-40B4-BE49-F238E27FC236}">
                <a16:creationId xmlns:a16="http://schemas.microsoft.com/office/drawing/2014/main" id="{C8C4EAF9-22E9-17C7-EF21-6A18A5BE8A20}"/>
              </a:ext>
            </a:extLst>
          </p:cNvPr>
          <p:cNvSpPr txBox="1"/>
          <p:nvPr/>
        </p:nvSpPr>
        <p:spPr>
          <a:xfrm>
            <a:off x="783772" y="899886"/>
            <a:ext cx="10107386" cy="830997"/>
          </a:xfrm>
          <a:prstGeom prst="rect">
            <a:avLst/>
          </a:prstGeom>
          <a:noFill/>
        </p:spPr>
        <p:txBody>
          <a:bodyPr wrap="square" rtlCol="0">
            <a:spAutoFit/>
          </a:bodyPr>
          <a:lstStyle/>
          <a:p>
            <a:r>
              <a:rPr lang="it-IT" sz="2400" b="1" u="sng" dirty="0">
                <a:solidFill>
                  <a:schemeClr val="accent1">
                    <a:lumMod val="50000"/>
                  </a:schemeClr>
                </a:solidFill>
                <a:latin typeface="Biome" panose="020B0503030204020804" pitchFamily="34" charset="0"/>
                <a:cs typeface="Biome" panose="020B0503030204020804" pitchFamily="34" charset="0"/>
              </a:rPr>
              <a:t>ACCORDI OPERATIVI ASL/DISTRETTI</a:t>
            </a:r>
          </a:p>
          <a:p>
            <a:endParaRPr lang="it-IT" sz="2400" b="1" u="sng" dirty="0">
              <a:solidFill>
                <a:schemeClr val="accent1">
                  <a:lumMod val="50000"/>
                </a:schemeClr>
              </a:solidFill>
              <a:effectLst/>
              <a:latin typeface="Biome" panose="020B0503030204020804" pitchFamily="34" charset="0"/>
              <a:cs typeface="Biome" panose="020B0503030204020804" pitchFamily="34" charset="0"/>
            </a:endParaRPr>
          </a:p>
        </p:txBody>
      </p:sp>
      <p:sp>
        <p:nvSpPr>
          <p:cNvPr id="5" name="CasellaDiTesto 4">
            <a:extLst>
              <a:ext uri="{FF2B5EF4-FFF2-40B4-BE49-F238E27FC236}">
                <a16:creationId xmlns:a16="http://schemas.microsoft.com/office/drawing/2014/main" id="{0E9ADA99-8599-47D2-337E-2C80299E6142}"/>
              </a:ext>
            </a:extLst>
          </p:cNvPr>
          <p:cNvSpPr txBox="1"/>
          <p:nvPr/>
        </p:nvSpPr>
        <p:spPr>
          <a:xfrm>
            <a:off x="783771" y="1766660"/>
            <a:ext cx="10689771" cy="2246769"/>
          </a:xfrm>
          <a:prstGeom prst="rect">
            <a:avLst/>
          </a:prstGeom>
          <a:noFill/>
        </p:spPr>
        <p:txBody>
          <a:bodyPr wrap="square" rtlCol="0">
            <a:spAutoFit/>
          </a:bodyPr>
          <a:lstStyle/>
          <a:p>
            <a:pPr algn="just"/>
            <a:r>
              <a:rPr lang="it-IT" sz="2000" dirty="0">
                <a:solidFill>
                  <a:schemeClr val="accent1">
                    <a:lumMod val="50000"/>
                  </a:schemeClr>
                </a:solidFill>
                <a:latin typeface="Biome" panose="020B0503030204020804" pitchFamily="34" charset="0"/>
                <a:cs typeface="Biome" panose="020B0503030204020804" pitchFamily="34" charset="0"/>
              </a:rPr>
              <a:t>L’accordo di programma sancisce l’intesa e istituisce la relazione tra la ASL e l’Ambito Territoriale, ma non definisce, se non per macroaree, gli ambiti di applicazione che, anche in virtù della nascita delle Case di Comunità (vs Casa della Salute), possono nascere dall’integrazione sociosanitaria.</a:t>
            </a:r>
          </a:p>
          <a:p>
            <a:pPr algn="just"/>
            <a:endParaRPr lang="it-IT" sz="2000" dirty="0">
              <a:solidFill>
                <a:schemeClr val="accent1">
                  <a:lumMod val="50000"/>
                </a:schemeClr>
              </a:solidFill>
              <a:latin typeface="Biome" panose="020B0503030204020804" pitchFamily="34" charset="0"/>
              <a:cs typeface="Biome" panose="020B0503030204020804" pitchFamily="34" charset="0"/>
            </a:endParaRPr>
          </a:p>
          <a:p>
            <a:pPr algn="just"/>
            <a:r>
              <a:rPr lang="it-IT" sz="2000" dirty="0">
                <a:solidFill>
                  <a:schemeClr val="accent1">
                    <a:lumMod val="50000"/>
                  </a:schemeClr>
                </a:solidFill>
                <a:latin typeface="Biome" panose="020B0503030204020804" pitchFamily="34" charset="0"/>
                <a:cs typeface="Biome" panose="020B0503030204020804" pitchFamily="34" charset="0"/>
              </a:rPr>
              <a:t>Per tale ragione può essere utile sottoscrivere ulteriori </a:t>
            </a:r>
            <a:r>
              <a:rPr lang="it-IT" sz="2000" u="sng" dirty="0">
                <a:solidFill>
                  <a:schemeClr val="accent1">
                    <a:lumMod val="50000"/>
                  </a:schemeClr>
                </a:solidFill>
                <a:latin typeface="Biome" panose="020B0503030204020804" pitchFamily="34" charset="0"/>
                <a:cs typeface="Biome" panose="020B0503030204020804" pitchFamily="34" charset="0"/>
              </a:rPr>
              <a:t>Accordi Operativi </a:t>
            </a:r>
            <a:r>
              <a:rPr lang="it-IT" sz="2000" dirty="0">
                <a:solidFill>
                  <a:schemeClr val="accent1">
                    <a:lumMod val="50000"/>
                  </a:schemeClr>
                </a:solidFill>
                <a:latin typeface="Biome" panose="020B0503030204020804" pitchFamily="34" charset="0"/>
                <a:cs typeface="Biome" panose="020B0503030204020804" pitchFamily="34" charset="0"/>
              </a:rPr>
              <a:t>con lo scopo di definire la collaborazione su singoli e specifici progetti. </a:t>
            </a:r>
          </a:p>
        </p:txBody>
      </p:sp>
    </p:spTree>
    <p:extLst>
      <p:ext uri="{BB962C8B-B14F-4D97-AF65-F5344CB8AC3E}">
        <p14:creationId xmlns:p14="http://schemas.microsoft.com/office/powerpoint/2010/main" val="2477541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 name="CasellaDiTesto 3">
            <a:extLst>
              <a:ext uri="{FF2B5EF4-FFF2-40B4-BE49-F238E27FC236}">
                <a16:creationId xmlns:a16="http://schemas.microsoft.com/office/drawing/2014/main" id="{C8C4EAF9-22E9-17C7-EF21-6A18A5BE8A20}"/>
              </a:ext>
            </a:extLst>
          </p:cNvPr>
          <p:cNvSpPr txBox="1"/>
          <p:nvPr/>
        </p:nvSpPr>
        <p:spPr>
          <a:xfrm>
            <a:off x="783772" y="899886"/>
            <a:ext cx="10107386" cy="830997"/>
          </a:xfrm>
          <a:prstGeom prst="rect">
            <a:avLst/>
          </a:prstGeom>
          <a:noFill/>
        </p:spPr>
        <p:txBody>
          <a:bodyPr wrap="square" rtlCol="0">
            <a:spAutoFit/>
          </a:bodyPr>
          <a:lstStyle/>
          <a:p>
            <a:r>
              <a:rPr lang="it-IT" sz="2400" b="1" u="sng" dirty="0">
                <a:solidFill>
                  <a:schemeClr val="accent1">
                    <a:lumMod val="50000"/>
                  </a:schemeClr>
                </a:solidFill>
                <a:latin typeface="Biome" panose="020B0503030204020804" pitchFamily="34" charset="0"/>
                <a:cs typeface="Biome" panose="020B0503030204020804" pitchFamily="34" charset="0"/>
              </a:rPr>
              <a:t>ACCORDI OPERATIVI ASL/DISTRETTI</a:t>
            </a:r>
          </a:p>
          <a:p>
            <a:endParaRPr lang="it-IT" sz="2400" b="1" u="sng" dirty="0">
              <a:solidFill>
                <a:schemeClr val="accent1">
                  <a:lumMod val="50000"/>
                </a:schemeClr>
              </a:solidFill>
              <a:effectLst/>
              <a:latin typeface="Biome" panose="020B0503030204020804" pitchFamily="34" charset="0"/>
              <a:cs typeface="Biome" panose="020B0503030204020804" pitchFamily="34" charset="0"/>
            </a:endParaRPr>
          </a:p>
        </p:txBody>
      </p:sp>
      <p:sp>
        <p:nvSpPr>
          <p:cNvPr id="5" name="CasellaDiTesto 4">
            <a:extLst>
              <a:ext uri="{FF2B5EF4-FFF2-40B4-BE49-F238E27FC236}">
                <a16:creationId xmlns:a16="http://schemas.microsoft.com/office/drawing/2014/main" id="{0E9ADA99-8599-47D2-337E-2C80299E6142}"/>
              </a:ext>
            </a:extLst>
          </p:cNvPr>
          <p:cNvSpPr txBox="1"/>
          <p:nvPr/>
        </p:nvSpPr>
        <p:spPr>
          <a:xfrm>
            <a:off x="783771" y="1766660"/>
            <a:ext cx="10689771" cy="3170099"/>
          </a:xfrm>
          <a:prstGeom prst="rect">
            <a:avLst/>
          </a:prstGeom>
          <a:noFill/>
        </p:spPr>
        <p:txBody>
          <a:bodyPr wrap="square" rtlCol="0">
            <a:spAutoFit/>
          </a:bodyPr>
          <a:lstStyle/>
          <a:p>
            <a:pPr algn="just"/>
            <a:r>
              <a:rPr lang="it-IT" sz="2000" dirty="0">
                <a:solidFill>
                  <a:schemeClr val="accent1">
                    <a:lumMod val="50000"/>
                  </a:schemeClr>
                </a:solidFill>
                <a:latin typeface="Biome" panose="020B0503030204020804" pitchFamily="34" charset="0"/>
                <a:cs typeface="Biome" panose="020B0503030204020804" pitchFamily="34" charset="0"/>
              </a:rPr>
              <a:t>Gli Accordo Operativi per funzionare dovrebbero contenere la definizione dei seguenti elementi:</a:t>
            </a:r>
          </a:p>
          <a:p>
            <a:pPr algn="just"/>
            <a:endParaRPr lang="it-IT" sz="2000" dirty="0">
              <a:solidFill>
                <a:schemeClr val="accent1">
                  <a:lumMod val="50000"/>
                </a:schemeClr>
              </a:solidFill>
              <a:latin typeface="Biome" panose="020B0503030204020804" pitchFamily="34" charset="0"/>
              <a:cs typeface="Biome" panose="020B0503030204020804" pitchFamily="34" charset="0"/>
            </a:endParaRPr>
          </a:p>
          <a:p>
            <a:pPr marL="457200" indent="-457200" algn="just">
              <a:buAutoNum type="arabicPeriod"/>
            </a:pPr>
            <a:r>
              <a:rPr lang="it-IT" sz="2000" b="1" dirty="0">
                <a:solidFill>
                  <a:schemeClr val="accent1">
                    <a:lumMod val="50000"/>
                  </a:schemeClr>
                </a:solidFill>
                <a:latin typeface="Biome" panose="020B0503030204020804" pitchFamily="34" charset="0"/>
                <a:cs typeface="Biome" panose="020B0503030204020804" pitchFamily="34" charset="0"/>
              </a:rPr>
              <a:t>Ambito di intervento </a:t>
            </a:r>
            <a:r>
              <a:rPr lang="it-IT" sz="2000" dirty="0">
                <a:solidFill>
                  <a:schemeClr val="accent1">
                    <a:lumMod val="50000"/>
                  </a:schemeClr>
                </a:solidFill>
                <a:latin typeface="Biome" panose="020B0503030204020804" pitchFamily="34" charset="0"/>
                <a:cs typeface="Biome" panose="020B0503030204020804" pitchFamily="34" charset="0"/>
              </a:rPr>
              <a:t>(Primo anno di vita madre/bambino, Violenza di Genere, Dimissioni protette, ecc.)</a:t>
            </a:r>
          </a:p>
          <a:p>
            <a:pPr marL="457200" indent="-457200" algn="just">
              <a:buAutoNum type="arabicPeriod"/>
            </a:pPr>
            <a:r>
              <a:rPr lang="it-IT" sz="2000" b="1" dirty="0">
                <a:solidFill>
                  <a:schemeClr val="accent1">
                    <a:lumMod val="50000"/>
                  </a:schemeClr>
                </a:solidFill>
                <a:latin typeface="Biome" panose="020B0503030204020804" pitchFamily="34" charset="0"/>
                <a:cs typeface="Biome" panose="020B0503030204020804" pitchFamily="34" charset="0"/>
              </a:rPr>
              <a:t>Finalità generali</a:t>
            </a:r>
            <a:r>
              <a:rPr lang="it-IT" sz="2000" dirty="0">
                <a:solidFill>
                  <a:schemeClr val="accent1">
                    <a:lumMod val="50000"/>
                  </a:schemeClr>
                </a:solidFill>
                <a:latin typeface="Biome" panose="020B0503030204020804" pitchFamily="34" charset="0"/>
                <a:cs typeface="Biome" panose="020B0503030204020804" pitchFamily="34" charset="0"/>
              </a:rPr>
              <a:t> dell’accordo</a:t>
            </a:r>
          </a:p>
          <a:p>
            <a:pPr marL="457200" indent="-457200" algn="just">
              <a:buAutoNum type="arabicPeriod"/>
            </a:pPr>
            <a:r>
              <a:rPr lang="it-IT" sz="2000" b="1" dirty="0">
                <a:solidFill>
                  <a:schemeClr val="accent1">
                    <a:lumMod val="50000"/>
                  </a:schemeClr>
                </a:solidFill>
                <a:latin typeface="Biome" panose="020B0503030204020804" pitchFamily="34" charset="0"/>
                <a:cs typeface="Biome" panose="020B0503030204020804" pitchFamily="34" charset="0"/>
              </a:rPr>
              <a:t>Impegni</a:t>
            </a:r>
            <a:r>
              <a:rPr lang="it-IT" sz="2000" dirty="0">
                <a:solidFill>
                  <a:schemeClr val="accent1">
                    <a:lumMod val="50000"/>
                  </a:schemeClr>
                </a:solidFill>
                <a:latin typeface="Biome" panose="020B0503030204020804" pitchFamily="34" charset="0"/>
                <a:cs typeface="Biome" panose="020B0503030204020804" pitchFamily="34" charset="0"/>
              </a:rPr>
              <a:t> reciproci per l’attuazione dell’Accordo (chi fa cosa, dove e con quali risorse umane e strumentali)</a:t>
            </a:r>
          </a:p>
          <a:p>
            <a:pPr marL="457200" indent="-457200" algn="just">
              <a:buAutoNum type="arabicPeriod"/>
            </a:pPr>
            <a:r>
              <a:rPr lang="it-IT" sz="2000" b="1" dirty="0">
                <a:solidFill>
                  <a:schemeClr val="accent1">
                    <a:lumMod val="50000"/>
                  </a:schemeClr>
                </a:solidFill>
                <a:latin typeface="Biome" panose="020B0503030204020804" pitchFamily="34" charset="0"/>
                <a:cs typeface="Biome" panose="020B0503030204020804" pitchFamily="34" charset="0"/>
              </a:rPr>
              <a:t>Referenti responsabili</a:t>
            </a:r>
            <a:r>
              <a:rPr lang="it-IT" sz="2000" dirty="0">
                <a:solidFill>
                  <a:schemeClr val="accent1">
                    <a:lumMod val="50000"/>
                  </a:schemeClr>
                </a:solidFill>
                <a:latin typeface="Biome" panose="020B0503030204020804" pitchFamily="34" charset="0"/>
                <a:cs typeface="Biome" panose="020B0503030204020804" pitchFamily="34" charset="0"/>
              </a:rPr>
              <a:t> dell’applicazione dell’Accordo</a:t>
            </a:r>
          </a:p>
          <a:p>
            <a:pPr marL="457200" indent="-457200" algn="just">
              <a:buAutoNum type="arabicPeriod"/>
            </a:pPr>
            <a:r>
              <a:rPr lang="it-IT" sz="2000" b="1" dirty="0">
                <a:solidFill>
                  <a:schemeClr val="accent1">
                    <a:lumMod val="50000"/>
                  </a:schemeClr>
                </a:solidFill>
                <a:latin typeface="Biome" panose="020B0503030204020804" pitchFamily="34" charset="0"/>
                <a:cs typeface="Biome" panose="020B0503030204020804" pitchFamily="34" charset="0"/>
              </a:rPr>
              <a:t>Budget economico </a:t>
            </a:r>
            <a:r>
              <a:rPr lang="it-IT" sz="2000" dirty="0">
                <a:solidFill>
                  <a:schemeClr val="accent1">
                    <a:lumMod val="50000"/>
                  </a:schemeClr>
                </a:solidFill>
                <a:latin typeface="Biome" panose="020B0503030204020804" pitchFamily="34" charset="0"/>
                <a:cs typeface="Biome" panose="020B0503030204020804" pitchFamily="34" charset="0"/>
              </a:rPr>
              <a:t>con relativa ripartizione delle spese</a:t>
            </a:r>
          </a:p>
        </p:txBody>
      </p:sp>
    </p:spTree>
    <p:extLst>
      <p:ext uri="{BB962C8B-B14F-4D97-AF65-F5344CB8AC3E}">
        <p14:creationId xmlns:p14="http://schemas.microsoft.com/office/powerpoint/2010/main" val="728364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 name="CasellaDiTesto 3">
            <a:extLst>
              <a:ext uri="{FF2B5EF4-FFF2-40B4-BE49-F238E27FC236}">
                <a16:creationId xmlns:a16="http://schemas.microsoft.com/office/drawing/2014/main" id="{C8C4EAF9-22E9-17C7-EF21-6A18A5BE8A20}"/>
              </a:ext>
            </a:extLst>
          </p:cNvPr>
          <p:cNvSpPr txBox="1"/>
          <p:nvPr/>
        </p:nvSpPr>
        <p:spPr>
          <a:xfrm>
            <a:off x="783772" y="899886"/>
            <a:ext cx="10107386" cy="830997"/>
          </a:xfrm>
          <a:prstGeom prst="rect">
            <a:avLst/>
          </a:prstGeom>
          <a:noFill/>
        </p:spPr>
        <p:txBody>
          <a:bodyPr wrap="square" rtlCol="0">
            <a:spAutoFit/>
          </a:bodyPr>
          <a:lstStyle/>
          <a:p>
            <a:r>
              <a:rPr lang="it-IT" sz="2400" b="1" u="sng" dirty="0">
                <a:solidFill>
                  <a:schemeClr val="accent1">
                    <a:lumMod val="50000"/>
                  </a:schemeClr>
                </a:solidFill>
                <a:latin typeface="Biome" panose="020B0503030204020804" pitchFamily="34" charset="0"/>
                <a:cs typeface="Biome" panose="020B0503030204020804" pitchFamily="34" charset="0"/>
              </a:rPr>
              <a:t>ACCORDI OPERATIVI ASL/DISTRETTI – Esempio 1</a:t>
            </a:r>
          </a:p>
          <a:p>
            <a:endParaRPr lang="it-IT" sz="2400" b="1" u="sng" dirty="0">
              <a:solidFill>
                <a:schemeClr val="accent1">
                  <a:lumMod val="50000"/>
                </a:schemeClr>
              </a:solidFill>
              <a:effectLst/>
              <a:latin typeface="Biome" panose="020B0503030204020804" pitchFamily="34" charset="0"/>
              <a:cs typeface="Biome" panose="020B0503030204020804" pitchFamily="34" charset="0"/>
            </a:endParaRPr>
          </a:p>
        </p:txBody>
      </p:sp>
      <p:graphicFrame>
        <p:nvGraphicFramePr>
          <p:cNvPr id="2" name="Tabella 2">
            <a:extLst>
              <a:ext uri="{FF2B5EF4-FFF2-40B4-BE49-F238E27FC236}">
                <a16:creationId xmlns:a16="http://schemas.microsoft.com/office/drawing/2014/main" id="{D13DF13A-CA87-B275-59CE-623A44FABB14}"/>
              </a:ext>
            </a:extLst>
          </p:cNvPr>
          <p:cNvGraphicFramePr>
            <a:graphicFrameLocks noGrp="1"/>
          </p:cNvGraphicFramePr>
          <p:nvPr>
            <p:extLst>
              <p:ext uri="{D42A27DB-BD31-4B8C-83A1-F6EECF244321}">
                <p14:modId xmlns:p14="http://schemas.microsoft.com/office/powerpoint/2010/main" val="883939229"/>
              </p:ext>
            </p:extLst>
          </p:nvPr>
        </p:nvGraphicFramePr>
        <p:xfrm>
          <a:off x="1562099" y="1730883"/>
          <a:ext cx="8128000" cy="3032760"/>
        </p:xfrm>
        <a:graphic>
          <a:graphicData uri="http://schemas.openxmlformats.org/drawingml/2006/table">
            <a:tbl>
              <a:tblPr firstRow="1" bandRow="1">
                <a:tableStyleId>{5C22544A-7EE6-4342-B048-85BDC9FD1C3A}</a:tableStyleId>
              </a:tblPr>
              <a:tblGrid>
                <a:gridCol w="2204358">
                  <a:extLst>
                    <a:ext uri="{9D8B030D-6E8A-4147-A177-3AD203B41FA5}">
                      <a16:colId xmlns:a16="http://schemas.microsoft.com/office/drawing/2014/main" val="2446714512"/>
                    </a:ext>
                  </a:extLst>
                </a:gridCol>
                <a:gridCol w="5923642">
                  <a:extLst>
                    <a:ext uri="{9D8B030D-6E8A-4147-A177-3AD203B41FA5}">
                      <a16:colId xmlns:a16="http://schemas.microsoft.com/office/drawing/2014/main" val="2994751906"/>
                    </a:ext>
                  </a:extLst>
                </a:gridCol>
              </a:tblGrid>
              <a:tr h="370840">
                <a:tc gridSpan="2">
                  <a:txBody>
                    <a:bodyPr/>
                    <a:lstStyle/>
                    <a:p>
                      <a:pPr algn="ctr"/>
                      <a:r>
                        <a:rPr lang="it-IT" dirty="0"/>
                        <a:t>Centro antiviolenza e satelliti – RM4.4</a:t>
                      </a:r>
                    </a:p>
                  </a:txBody>
                  <a:tcPr/>
                </a:tc>
                <a:tc hMerge="1">
                  <a:txBody>
                    <a:bodyPr/>
                    <a:lstStyle/>
                    <a:p>
                      <a:endParaRPr lang="it-IT" dirty="0"/>
                    </a:p>
                  </a:txBody>
                  <a:tcPr/>
                </a:tc>
                <a:extLst>
                  <a:ext uri="{0D108BD9-81ED-4DB2-BD59-A6C34878D82A}">
                    <a16:rowId xmlns:a16="http://schemas.microsoft.com/office/drawing/2014/main" val="2830875826"/>
                  </a:ext>
                </a:extLst>
              </a:tr>
              <a:tr h="370840">
                <a:tc>
                  <a:txBody>
                    <a:bodyPr/>
                    <a:lstStyle/>
                    <a:p>
                      <a:r>
                        <a:rPr lang="it-IT" dirty="0"/>
                        <a:t>Ambito di intervento</a:t>
                      </a:r>
                    </a:p>
                  </a:txBody>
                  <a:tcPr/>
                </a:tc>
                <a:tc>
                  <a:txBody>
                    <a:bodyPr/>
                    <a:lstStyle/>
                    <a:p>
                      <a:r>
                        <a:rPr lang="it-IT" dirty="0"/>
                        <a:t>Contrasto alla violenza contro le donne</a:t>
                      </a:r>
                    </a:p>
                  </a:txBody>
                  <a:tcPr/>
                </a:tc>
                <a:extLst>
                  <a:ext uri="{0D108BD9-81ED-4DB2-BD59-A6C34878D82A}">
                    <a16:rowId xmlns:a16="http://schemas.microsoft.com/office/drawing/2014/main" val="3832674528"/>
                  </a:ext>
                </a:extLst>
              </a:tr>
              <a:tr h="370840">
                <a:tc>
                  <a:txBody>
                    <a:bodyPr/>
                    <a:lstStyle/>
                    <a:p>
                      <a:r>
                        <a:rPr lang="it-IT" dirty="0"/>
                        <a:t>Finalità</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dirty="0"/>
                        <a:t>Potenziamento e integrazione Servizi Antiviolenza (ASL pronto soccorso/Procura/Servizi Sociali)</a:t>
                      </a:r>
                    </a:p>
                  </a:txBody>
                  <a:tcPr/>
                </a:tc>
                <a:extLst>
                  <a:ext uri="{0D108BD9-81ED-4DB2-BD59-A6C34878D82A}">
                    <a16:rowId xmlns:a16="http://schemas.microsoft.com/office/drawing/2014/main" val="2515066160"/>
                  </a:ext>
                </a:extLst>
              </a:tr>
              <a:tr h="370840">
                <a:tc>
                  <a:txBody>
                    <a:bodyPr/>
                    <a:lstStyle/>
                    <a:p>
                      <a:r>
                        <a:rPr lang="it-IT" dirty="0"/>
                        <a:t>Impegni </a:t>
                      </a:r>
                    </a:p>
                  </a:txBody>
                  <a:tcPr/>
                </a:tc>
                <a:tc>
                  <a:txBody>
                    <a:bodyPr/>
                    <a:lstStyle/>
                    <a:p>
                      <a:r>
                        <a:rPr lang="it-IT" dirty="0"/>
                        <a:t>Istituzione di una rete di accesso capillare (ASL nel pronto soccorso e nei presidi sanitari, Servizi Sociali nei Comuni)</a:t>
                      </a:r>
                    </a:p>
                  </a:txBody>
                  <a:tcPr/>
                </a:tc>
                <a:extLst>
                  <a:ext uri="{0D108BD9-81ED-4DB2-BD59-A6C34878D82A}">
                    <a16:rowId xmlns:a16="http://schemas.microsoft.com/office/drawing/2014/main" val="481339127"/>
                  </a:ext>
                </a:extLst>
              </a:tr>
              <a:tr h="370840">
                <a:tc>
                  <a:txBody>
                    <a:bodyPr/>
                    <a:lstStyle/>
                    <a:p>
                      <a:r>
                        <a:rPr lang="it-IT" dirty="0"/>
                        <a:t>Referenti responsabili</a:t>
                      </a:r>
                    </a:p>
                  </a:txBody>
                  <a:tcPr/>
                </a:tc>
                <a:tc>
                  <a:txBody>
                    <a:bodyPr/>
                    <a:lstStyle/>
                    <a:p>
                      <a:r>
                        <a:rPr lang="it-IT" dirty="0"/>
                        <a:t>Direttore Generale ASL e Direttore Consorzio Valle del Tevere</a:t>
                      </a:r>
                    </a:p>
                  </a:txBody>
                  <a:tcPr/>
                </a:tc>
                <a:extLst>
                  <a:ext uri="{0D108BD9-81ED-4DB2-BD59-A6C34878D82A}">
                    <a16:rowId xmlns:a16="http://schemas.microsoft.com/office/drawing/2014/main" val="4227617110"/>
                  </a:ext>
                </a:extLst>
              </a:tr>
              <a:tr h="370840">
                <a:tc>
                  <a:txBody>
                    <a:bodyPr/>
                    <a:lstStyle/>
                    <a:p>
                      <a:r>
                        <a:rPr lang="it-IT" dirty="0"/>
                        <a:t>Budget</a:t>
                      </a:r>
                    </a:p>
                  </a:txBody>
                  <a:tcPr/>
                </a:tc>
                <a:tc>
                  <a:txBody>
                    <a:bodyPr/>
                    <a:lstStyle/>
                    <a:p>
                      <a:r>
                        <a:rPr lang="it-IT" dirty="0"/>
                        <a:t>ASL 20k (per garantire 2 sportelli-satellite in Comuni dove manca il presidio sanitario) – Consorzio 64k (per CAV)</a:t>
                      </a:r>
                    </a:p>
                  </a:txBody>
                  <a:tcPr/>
                </a:tc>
                <a:extLst>
                  <a:ext uri="{0D108BD9-81ED-4DB2-BD59-A6C34878D82A}">
                    <a16:rowId xmlns:a16="http://schemas.microsoft.com/office/drawing/2014/main" val="654606030"/>
                  </a:ext>
                </a:extLst>
              </a:tr>
            </a:tbl>
          </a:graphicData>
        </a:graphic>
      </p:graphicFrame>
    </p:spTree>
    <p:extLst>
      <p:ext uri="{BB962C8B-B14F-4D97-AF65-F5344CB8AC3E}">
        <p14:creationId xmlns:p14="http://schemas.microsoft.com/office/powerpoint/2010/main" val="4159573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 name="CasellaDiTesto 3">
            <a:extLst>
              <a:ext uri="{FF2B5EF4-FFF2-40B4-BE49-F238E27FC236}">
                <a16:creationId xmlns:a16="http://schemas.microsoft.com/office/drawing/2014/main" id="{C8C4EAF9-22E9-17C7-EF21-6A18A5BE8A20}"/>
              </a:ext>
            </a:extLst>
          </p:cNvPr>
          <p:cNvSpPr txBox="1"/>
          <p:nvPr/>
        </p:nvSpPr>
        <p:spPr>
          <a:xfrm>
            <a:off x="783772" y="899886"/>
            <a:ext cx="10107386" cy="830997"/>
          </a:xfrm>
          <a:prstGeom prst="rect">
            <a:avLst/>
          </a:prstGeom>
          <a:noFill/>
        </p:spPr>
        <p:txBody>
          <a:bodyPr wrap="square" rtlCol="0">
            <a:spAutoFit/>
          </a:bodyPr>
          <a:lstStyle/>
          <a:p>
            <a:r>
              <a:rPr lang="it-IT" sz="2400" b="1" u="sng" dirty="0">
                <a:solidFill>
                  <a:schemeClr val="accent1">
                    <a:lumMod val="50000"/>
                  </a:schemeClr>
                </a:solidFill>
                <a:latin typeface="Biome" panose="020B0503030204020804" pitchFamily="34" charset="0"/>
                <a:cs typeface="Biome" panose="020B0503030204020804" pitchFamily="34" charset="0"/>
              </a:rPr>
              <a:t>ACCORDI OPERATIVI ASL/DISTRETTI – Esempio 2</a:t>
            </a:r>
          </a:p>
          <a:p>
            <a:endParaRPr lang="it-IT" sz="2400" b="1" u="sng" dirty="0">
              <a:solidFill>
                <a:schemeClr val="accent1">
                  <a:lumMod val="50000"/>
                </a:schemeClr>
              </a:solidFill>
              <a:effectLst/>
              <a:latin typeface="Biome" panose="020B0503030204020804" pitchFamily="34" charset="0"/>
              <a:cs typeface="Biome" panose="020B0503030204020804" pitchFamily="34" charset="0"/>
            </a:endParaRPr>
          </a:p>
        </p:txBody>
      </p:sp>
      <p:graphicFrame>
        <p:nvGraphicFramePr>
          <p:cNvPr id="2" name="Tabella 2">
            <a:extLst>
              <a:ext uri="{FF2B5EF4-FFF2-40B4-BE49-F238E27FC236}">
                <a16:creationId xmlns:a16="http://schemas.microsoft.com/office/drawing/2014/main" id="{D13DF13A-CA87-B275-59CE-623A44FABB14}"/>
              </a:ext>
            </a:extLst>
          </p:cNvPr>
          <p:cNvGraphicFramePr>
            <a:graphicFrameLocks noGrp="1"/>
          </p:cNvGraphicFramePr>
          <p:nvPr>
            <p:extLst>
              <p:ext uri="{D42A27DB-BD31-4B8C-83A1-F6EECF244321}">
                <p14:modId xmlns:p14="http://schemas.microsoft.com/office/powerpoint/2010/main" val="1645655851"/>
              </p:ext>
            </p:extLst>
          </p:nvPr>
        </p:nvGraphicFramePr>
        <p:xfrm>
          <a:off x="1562099" y="1730883"/>
          <a:ext cx="8128000" cy="3855720"/>
        </p:xfrm>
        <a:graphic>
          <a:graphicData uri="http://schemas.openxmlformats.org/drawingml/2006/table">
            <a:tbl>
              <a:tblPr firstRow="1" bandRow="1">
                <a:tableStyleId>{5C22544A-7EE6-4342-B048-85BDC9FD1C3A}</a:tableStyleId>
              </a:tblPr>
              <a:tblGrid>
                <a:gridCol w="2204358">
                  <a:extLst>
                    <a:ext uri="{9D8B030D-6E8A-4147-A177-3AD203B41FA5}">
                      <a16:colId xmlns:a16="http://schemas.microsoft.com/office/drawing/2014/main" val="2446714512"/>
                    </a:ext>
                  </a:extLst>
                </a:gridCol>
                <a:gridCol w="5923642">
                  <a:extLst>
                    <a:ext uri="{9D8B030D-6E8A-4147-A177-3AD203B41FA5}">
                      <a16:colId xmlns:a16="http://schemas.microsoft.com/office/drawing/2014/main" val="2994751906"/>
                    </a:ext>
                  </a:extLst>
                </a:gridCol>
              </a:tblGrid>
              <a:tr h="370840">
                <a:tc gridSpan="2">
                  <a:txBody>
                    <a:bodyPr/>
                    <a:lstStyle/>
                    <a:p>
                      <a:pPr algn="ctr"/>
                      <a:r>
                        <a:rPr lang="it-IT" dirty="0"/>
                        <a:t>Centro per le Famiglie – RM4.4</a:t>
                      </a:r>
                    </a:p>
                  </a:txBody>
                  <a:tcPr/>
                </a:tc>
                <a:tc hMerge="1">
                  <a:txBody>
                    <a:bodyPr/>
                    <a:lstStyle/>
                    <a:p>
                      <a:endParaRPr lang="it-IT" dirty="0"/>
                    </a:p>
                  </a:txBody>
                  <a:tcPr/>
                </a:tc>
                <a:extLst>
                  <a:ext uri="{0D108BD9-81ED-4DB2-BD59-A6C34878D82A}">
                    <a16:rowId xmlns:a16="http://schemas.microsoft.com/office/drawing/2014/main" val="2830875826"/>
                  </a:ext>
                </a:extLst>
              </a:tr>
              <a:tr h="370840">
                <a:tc>
                  <a:txBody>
                    <a:bodyPr/>
                    <a:lstStyle/>
                    <a:p>
                      <a:r>
                        <a:rPr lang="it-IT" dirty="0"/>
                        <a:t>Ambito di intervento</a:t>
                      </a:r>
                    </a:p>
                  </a:txBody>
                  <a:tcPr/>
                </a:tc>
                <a:tc>
                  <a:txBody>
                    <a:bodyPr/>
                    <a:lstStyle/>
                    <a:p>
                      <a:r>
                        <a:rPr lang="it-IT" dirty="0"/>
                        <a:t>Famiglie e minori</a:t>
                      </a:r>
                    </a:p>
                  </a:txBody>
                  <a:tcPr/>
                </a:tc>
                <a:extLst>
                  <a:ext uri="{0D108BD9-81ED-4DB2-BD59-A6C34878D82A}">
                    <a16:rowId xmlns:a16="http://schemas.microsoft.com/office/drawing/2014/main" val="3832674528"/>
                  </a:ext>
                </a:extLst>
              </a:tr>
              <a:tr h="370840">
                <a:tc>
                  <a:txBody>
                    <a:bodyPr/>
                    <a:lstStyle/>
                    <a:p>
                      <a:r>
                        <a:rPr lang="it-IT" dirty="0"/>
                        <a:t>Finalità</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dirty="0"/>
                        <a:t>Supporto alle Famiglie e ai minori/valutazioni delle competenze genitoriali/creazione spazi per incontri protetti</a:t>
                      </a:r>
                    </a:p>
                  </a:txBody>
                  <a:tcPr/>
                </a:tc>
                <a:extLst>
                  <a:ext uri="{0D108BD9-81ED-4DB2-BD59-A6C34878D82A}">
                    <a16:rowId xmlns:a16="http://schemas.microsoft.com/office/drawing/2014/main" val="2515066160"/>
                  </a:ext>
                </a:extLst>
              </a:tr>
              <a:tr h="370840">
                <a:tc>
                  <a:txBody>
                    <a:bodyPr/>
                    <a:lstStyle/>
                    <a:p>
                      <a:r>
                        <a:rPr lang="it-IT" dirty="0"/>
                        <a:t>Impegni </a:t>
                      </a:r>
                    </a:p>
                  </a:txBody>
                  <a:tcPr/>
                </a:tc>
                <a:tc>
                  <a:txBody>
                    <a:bodyPr/>
                    <a:lstStyle/>
                    <a:p>
                      <a:r>
                        <a:rPr lang="it-IT" dirty="0"/>
                        <a:t>Istituzione dei servizi di accoglienza (Consorzio), educativi (Consorzio), valutazione competenze genitoriali (ASL), spazi protetti (ASL e Consorzio), creazione rete con servizi ASL (TSRMEE, SERD, CSM, CONSULTORIO)</a:t>
                      </a:r>
                    </a:p>
                  </a:txBody>
                  <a:tcPr/>
                </a:tc>
                <a:extLst>
                  <a:ext uri="{0D108BD9-81ED-4DB2-BD59-A6C34878D82A}">
                    <a16:rowId xmlns:a16="http://schemas.microsoft.com/office/drawing/2014/main" val="481339127"/>
                  </a:ext>
                </a:extLst>
              </a:tr>
              <a:tr h="370840">
                <a:tc>
                  <a:txBody>
                    <a:bodyPr/>
                    <a:lstStyle/>
                    <a:p>
                      <a:r>
                        <a:rPr lang="it-IT" dirty="0"/>
                        <a:t>Referenti responsabili</a:t>
                      </a:r>
                    </a:p>
                  </a:txBody>
                  <a:tcPr/>
                </a:tc>
                <a:tc>
                  <a:txBody>
                    <a:bodyPr/>
                    <a:lstStyle/>
                    <a:p>
                      <a:r>
                        <a:rPr lang="it-IT" dirty="0"/>
                        <a:t>Direttore Generale ASL e Direttore Consorzio Valle del Tevere</a:t>
                      </a:r>
                    </a:p>
                  </a:txBody>
                  <a:tcPr/>
                </a:tc>
                <a:extLst>
                  <a:ext uri="{0D108BD9-81ED-4DB2-BD59-A6C34878D82A}">
                    <a16:rowId xmlns:a16="http://schemas.microsoft.com/office/drawing/2014/main" val="4227617110"/>
                  </a:ext>
                </a:extLst>
              </a:tr>
              <a:tr h="370840">
                <a:tc>
                  <a:txBody>
                    <a:bodyPr/>
                    <a:lstStyle/>
                    <a:p>
                      <a:r>
                        <a:rPr lang="it-IT" dirty="0"/>
                        <a:t>Budget</a:t>
                      </a:r>
                    </a:p>
                  </a:txBody>
                  <a:tcPr/>
                </a:tc>
                <a:tc>
                  <a:txBody>
                    <a:bodyPr/>
                    <a:lstStyle/>
                    <a:p>
                      <a:r>
                        <a:rPr lang="it-IT" dirty="0"/>
                        <a:t>ASL 50k (per valutazione competenze genitoriali, oltre a concessione spazio) – Consorzio 90k (per servizi accoglienza/educativi/incontri protetti)</a:t>
                      </a:r>
                    </a:p>
                  </a:txBody>
                  <a:tcPr/>
                </a:tc>
                <a:extLst>
                  <a:ext uri="{0D108BD9-81ED-4DB2-BD59-A6C34878D82A}">
                    <a16:rowId xmlns:a16="http://schemas.microsoft.com/office/drawing/2014/main" val="654606030"/>
                  </a:ext>
                </a:extLst>
              </a:tr>
            </a:tbl>
          </a:graphicData>
        </a:graphic>
      </p:graphicFrame>
    </p:spTree>
    <p:extLst>
      <p:ext uri="{BB962C8B-B14F-4D97-AF65-F5344CB8AC3E}">
        <p14:creationId xmlns:p14="http://schemas.microsoft.com/office/powerpoint/2010/main" val="285629108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405</TotalTime>
  <Words>1080</Words>
  <Application>Microsoft Macintosh PowerPoint</Application>
  <PresentationFormat>Widescreen</PresentationFormat>
  <Paragraphs>92</Paragraphs>
  <Slides>13</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13</vt:i4>
      </vt:variant>
    </vt:vector>
  </HeadingPairs>
  <TitlesOfParts>
    <vt:vector size="18" baseType="lpstr">
      <vt:lpstr>Arial</vt:lpstr>
      <vt:lpstr>Biome</vt:lpstr>
      <vt:lpstr>Calibri</vt:lpstr>
      <vt:lpstr>Calibri Light</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alessandro@ciglieri.it</dc:creator>
  <cp:lastModifiedBy>Federico Conte</cp:lastModifiedBy>
  <cp:revision>6</cp:revision>
  <dcterms:created xsi:type="dcterms:W3CDTF">2023-03-05T14:37:13Z</dcterms:created>
  <dcterms:modified xsi:type="dcterms:W3CDTF">2023-06-06T10:53:31Z</dcterms:modified>
</cp:coreProperties>
</file>