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20"/>
  </p:notesMasterIdLst>
  <p:sldIdLst>
    <p:sldId id="347" r:id="rId3"/>
    <p:sldId id="337" r:id="rId4"/>
    <p:sldId id="335" r:id="rId5"/>
    <p:sldId id="341" r:id="rId6"/>
    <p:sldId id="352" r:id="rId7"/>
    <p:sldId id="256" r:id="rId8"/>
    <p:sldId id="338" r:id="rId9"/>
    <p:sldId id="343" r:id="rId10"/>
    <p:sldId id="346" r:id="rId11"/>
    <p:sldId id="332" r:id="rId12"/>
    <p:sldId id="336" r:id="rId13"/>
    <p:sldId id="321" r:id="rId14"/>
    <p:sldId id="354" r:id="rId15"/>
    <p:sldId id="355" r:id="rId16"/>
    <p:sldId id="356" r:id="rId17"/>
    <p:sldId id="357" r:id="rId18"/>
    <p:sldId id="35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5" autoAdjust="0"/>
    <p:restoredTop sz="93464" autoAdjust="0"/>
  </p:normalViewPr>
  <p:slideViewPr>
    <p:cSldViewPr snapToGrid="0">
      <p:cViewPr varScale="1">
        <p:scale>
          <a:sx n="77" d="100"/>
          <a:sy n="77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20:14:54.0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20:14:54.8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20:14:55.1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20:14:58.1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5 24575,'-5'-5'0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20:15:09.2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20:15:09.9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20:15:10.4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39A3B-4758-4FEE-B03F-B0FC77F25334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69B9F-CB82-483C-B698-D31537E28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3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69B9F-CB82-483C-B698-D31537E2834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77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69B9F-CB82-483C-B698-D31537E2834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8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88BF5-746B-451E-9F6F-C395F2BF1B3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0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69B9F-CB82-483C-B698-D31537E2834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94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69B9F-CB82-483C-B698-D31537E2834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28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69B9F-CB82-483C-B698-D31537E2834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81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>
            <a:extLst>
              <a:ext uri="{FF2B5EF4-FFF2-40B4-BE49-F238E27FC236}">
                <a16:creationId xmlns:a16="http://schemas.microsoft.com/office/drawing/2014/main" id="{7A7CB57B-E4D3-4B95-96AA-C2E9BB1E9D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>
            <a:extLst>
              <a:ext uri="{FF2B5EF4-FFF2-40B4-BE49-F238E27FC236}">
                <a16:creationId xmlns:a16="http://schemas.microsoft.com/office/drawing/2014/main" id="{E9418D49-4EC8-43F2-80C5-CBDB06DEB5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14340" name="Segnaposto numero diapositiva 3">
            <a:extLst>
              <a:ext uri="{FF2B5EF4-FFF2-40B4-BE49-F238E27FC236}">
                <a16:creationId xmlns:a16="http://schemas.microsoft.com/office/drawing/2014/main" id="{A6F5AE5B-5838-49B2-94B1-8755BF55E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7336B4-58B4-41AC-8A32-09F1F742BC37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69B9F-CB82-483C-B698-D31537E2834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278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69B9F-CB82-483C-B698-D31537E2834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09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69B9F-CB82-483C-B698-D31537E2834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91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D7900-D1A8-40F9-8572-910B3665D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C087E-A9FE-4D89-81DF-000FB1B5D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37659-93E1-47E6-A83F-ECA20B49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A56F1C-1F03-4088-A257-C7D70A11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701FB5-B395-4B5E-841C-D818457F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83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2C73E-BDCB-44A0-AE48-E1F325B8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C5F866-87A9-498D-9FF5-CB58539E4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A66998-ABFA-4DAE-84F2-7F2FE79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DB600-17F8-44D0-8AB5-F358AC20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318792-7A31-4D55-8C73-FBE4BB83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76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B3E7EA8-85EC-43B8-BCE8-86B001ADC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5D4FB1-B5F2-4806-8525-F2D4FE9F0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0BA32B-8EE0-42A9-936D-CC67D7D8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4128DB-72DF-4D93-8AAE-98D1A96A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136B3F-5F97-461B-A641-2FDC526F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0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92A14B-10DA-4965-9416-9916F654D2F1}" type="datetime1">
              <a:rPr lang="it-IT" smtClean="0"/>
              <a:pPr>
                <a:defRPr/>
              </a:pPr>
              <a:t>17/11/2024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it-IT"/>
              <a:t>Corso ECM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FE37A0-32BF-4483-8DD2-31A95EDCF6F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22">
            <a:extLst>
              <a:ext uri="{FF2B5EF4-FFF2-40B4-BE49-F238E27FC236}">
                <a16:creationId xmlns:a16="http://schemas.microsoft.com/office/drawing/2014/main" id="{B81AA4E2-38B8-2A6D-9865-9B6B04A5B1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17" y="282576"/>
            <a:ext cx="228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23">
            <a:extLst>
              <a:ext uri="{FF2B5EF4-FFF2-40B4-BE49-F238E27FC236}">
                <a16:creationId xmlns:a16="http://schemas.microsoft.com/office/drawing/2014/main" id="{B3449581-289C-0531-8F2B-E7FB358EBC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277813"/>
            <a:ext cx="190923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2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0435A2-C476-429A-A2B4-AEA238B563A3}" type="datetime1">
              <a:rPr lang="it-IT" smtClean="0"/>
              <a:pPr>
                <a:defRPr/>
              </a:pPr>
              <a:t>17/11/2024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Corso ECM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91807-F77B-4E0E-9A23-11223DFE4F0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262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7B987E-5859-40F1-849B-FD339E85A835}" type="datetime1">
              <a:rPr lang="it-IT" smtClean="0"/>
              <a:pPr>
                <a:defRPr/>
              </a:pPr>
              <a:t>17/11/2024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Corso ECM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6B8F5-6DB6-46A3-84E9-07212FD30FEC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9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D2025-3CCA-4C28-976B-CCBE4107C692}" type="datetime1">
              <a:rPr lang="it-IT" smtClean="0"/>
              <a:pPr>
                <a:defRPr/>
              </a:pPr>
              <a:t>17/11/2024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Corso ECM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41DBC-8E35-43E5-A6F2-46B044F1FC3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242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5A0A2-489D-459A-81A6-0E69A58007D9}" type="datetime1">
              <a:rPr lang="it-IT" smtClean="0"/>
              <a:pPr>
                <a:defRPr/>
              </a:pPr>
              <a:t>17/11/2024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Corso ECM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59462-E796-4023-94FC-B53831C2269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195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992A1-ADB1-43CF-9DFB-7CA6E6C889C4}" type="datetime1">
              <a:rPr lang="it-IT" smtClean="0"/>
              <a:pPr>
                <a:defRPr/>
              </a:pPr>
              <a:t>17/11/2024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Corso ECM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7ED7F-099A-410E-8056-81BC3B7C536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895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03C9D-2373-4EC5-A60F-18B66A9A39CE}" type="datetime1">
              <a:rPr lang="it-IT" smtClean="0"/>
              <a:pPr>
                <a:defRPr/>
              </a:pPr>
              <a:t>17/11/2024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Corso ECM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DE99A-EDF3-4E14-8248-98374284C11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9027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87BC8-5AE2-4910-B02C-9A6A2EECDB9D}" type="datetime1">
              <a:rPr lang="it-IT" smtClean="0"/>
              <a:pPr>
                <a:defRPr/>
              </a:pPr>
              <a:t>17/11/2024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Corso ECM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49386-3DC1-4767-A836-2BC84B7F304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17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84079-8B29-44EE-9E8C-4389DE1A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070535-1FF0-43EC-A8C9-D9140B60E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76B78-CE3A-490A-87C6-2E16411A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D64014-39C7-4AAC-8D63-114FDB2F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CDEFCA-18CF-4A2C-A13D-D9465262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852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BFAE1E-2EC9-4198-AD16-D83AB75F8284}" type="datetime1">
              <a:rPr lang="it-IT" smtClean="0"/>
              <a:pPr>
                <a:defRPr/>
              </a:pPr>
              <a:t>17/11/2024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Corso ECM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12AA6-501A-4910-B9DE-1A9F577834D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9391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70CEA-EA42-46C8-8FC2-4B2A670C985A}" type="datetime1">
              <a:rPr lang="it-IT" smtClean="0"/>
              <a:pPr>
                <a:defRPr/>
              </a:pPr>
              <a:t>17/11/2024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Corso ECM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C6E6-C8D3-4FB2-A112-1D68F648E26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2278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2558F-BF28-456D-8E1A-7B949CE7DA43}" type="datetime1">
              <a:rPr lang="it-IT" smtClean="0"/>
              <a:pPr>
                <a:defRPr/>
              </a:pPr>
              <a:t>17/11/2024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Corso ECM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BCE9-182B-41D5-8443-2150E0ED9F49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961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F0250-71C1-447A-A3C0-2C3A1B85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8AADA6-C61C-424F-AF43-CB8654CE4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E7B5AF-4E74-4151-BFDF-C755EDDA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40D72E-0630-4BB9-B354-9B2B37C6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AA3BD5-1F4D-40A9-9685-83846CB9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77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C5A4D6-2857-490C-B023-B6188B0C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48FB84-3730-4EE6-9AA0-DE3E4D48E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1887A1-41BF-4978-8399-1018FFC2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6CE020-73BE-4DBF-9A6F-8E46030E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8166AB-5445-4552-9E3D-EB855BC3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D31B89-FF03-4F87-8CDB-67FB612D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01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DF0AD-81F6-4775-AD48-49D988FC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3BAFBE-ECCB-40B5-84FD-7A82E44A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B0C2EC-EF6A-4570-95AD-EBB19910D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297A424-9E21-4C61-B208-D22C0BC9F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CA0171-257E-4091-A411-238FC9B1B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3BF50B-9239-4BCC-ACAF-0973B3FE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619BE4-803A-4A78-82B9-E8F9B04B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AEACEEE-8A5C-4C47-B14A-C8EEB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10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8F446-C526-40DD-B664-09367699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2ABA2E-AF95-4139-A631-B11D93D1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EC2F63-0602-4DAF-912C-62FD19D8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5A2A84-C2D8-4BD9-BE50-11343685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03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4E0DB0A-B9A0-453B-B9D1-362BBA06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617A6C-C551-4455-8315-92034884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53865F-124E-4DC3-BF32-49D4D69F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39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1AD8C-959A-47DA-8BC5-7257F0E6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9F0E20-8FB9-4210-97F4-C693EFC1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A941B6-4FAA-463E-AAC2-47C27F2B6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0E657C-1147-4EBA-8D59-7E52A28A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51D94F-8670-4ED0-B75C-C9D84458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AE7CF2-7C9C-4692-8111-0D0BAEBA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17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A9038-57D5-4CBE-8FB3-BC3F8D77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B3D6FB3-9E0C-43F0-9960-44114A0CF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57EF9F-459E-4D91-AD7B-CCBB2DF82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2320C9-0A69-4338-AF3F-C6C67A9D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4F8FD8-81DD-4E0A-81EB-0E6D482B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9543C2-6952-4959-A904-9361A37A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76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D88364-D72A-4F0E-8867-29276F46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527021-6C41-404C-9619-5D627C192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0B508B-944D-4477-AAB2-6D947F4E2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33C412-F880-479F-B948-6054927E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4D9F24-AC08-4192-A9CD-1FAA3BD06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8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242054-10BD-47F5-BB0A-271318E025A8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B2B9926-BBF3-4E81-94B8-83B3B7EF3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86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hyperlink" Target="mailto:dichiarazionepatente@pec.ispettorato.gov.i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4.png"/><Relationship Id="rId7" Type="http://schemas.openxmlformats.org/officeDocument/2006/relationships/customXml" Target="../ink/ink4.xml"/><Relationship Id="rId12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customXml" Target="../ink/ink2.xml"/><Relationship Id="rId10" Type="http://schemas.openxmlformats.org/officeDocument/2006/relationships/customXml" Target="../ink/ink7.xml"/><Relationship Id="rId4" Type="http://schemas.openxmlformats.org/officeDocument/2006/relationships/image" Target="../media/image160.png"/><Relationship Id="rId9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5BB656-E9AD-7313-FF19-18CABE38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71" y="1453595"/>
            <a:ext cx="11262294" cy="1945035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                  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it-IT" dirty="0">
                <a:solidFill>
                  <a:schemeClr val="accent6">
                    <a:lumMod val="50000"/>
                  </a:schemeClr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6A7019-2BFD-0F8E-213B-D9C21E874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9"/>
            <a:ext cx="10972800" cy="452596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Ordine degli Ingegneri della Provincia di Roma</a:t>
            </a:r>
          </a:p>
          <a:p>
            <a:pPr marL="45720" indent="0">
              <a:buNone/>
            </a:pPr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it-IT" sz="3600" b="1" i="1" dirty="0">
                <a:solidFill>
                  <a:srgbClr val="C00000"/>
                </a:solidFill>
              </a:rPr>
              <a:t>Seminario «LA PATENTE A PUNTI IN EDILIZIA: IL PUNTO SULLE NOVITÀ E LE APPLICAZIONI PRATICHE”</a:t>
            </a:r>
          </a:p>
          <a:p>
            <a:pPr marL="45720" indent="0">
              <a:buNone/>
            </a:pPr>
            <a:endParaRPr lang="it-IT" sz="3600" b="1" i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it-IT" sz="2600" i="1" dirty="0">
                <a:solidFill>
                  <a:srgbClr val="C00000"/>
                </a:solidFill>
              </a:rPr>
              <a:t>(INNOVAZIONE, RIVOLUZIONE, STRUMENTO DI PREVENZIONE O SOLO MERO ADEMPIMENTO PER IMPRESE E PROFESSONISTI?)</a:t>
            </a:r>
            <a:endParaRPr lang="it-IT" sz="2600" i="1" dirty="0"/>
          </a:p>
          <a:p>
            <a:pPr marL="45720" indent="0">
              <a:buNone/>
            </a:pPr>
            <a:endParaRPr lang="it-IT" i="1" dirty="0"/>
          </a:p>
          <a:p>
            <a:pPr marL="45720" indent="0">
              <a:buNone/>
            </a:pPr>
            <a:r>
              <a:rPr lang="it-IT" dirty="0"/>
              <a:t>18 Novembre 2024– Villa Altieri, Roma</a:t>
            </a:r>
          </a:p>
          <a:p>
            <a:pPr marL="45720" indent="0">
              <a:buNone/>
            </a:pPr>
            <a:r>
              <a:rPr lang="it-IT" b="1" i="1" dirty="0"/>
              <a:t>Dr. Claudio CUALBU</a:t>
            </a:r>
          </a:p>
          <a:p>
            <a:pPr marL="45720" indent="0">
              <a:buNone/>
            </a:pPr>
            <a:r>
              <a:rPr lang="it-IT" sz="1600" dirty="0"/>
              <a:t>ASL ROMA 1 – UOSD TEC. PREVENZIONE</a:t>
            </a:r>
            <a:br>
              <a:rPr lang="it-IT" sz="1600" dirty="0"/>
            </a:br>
            <a:r>
              <a:rPr lang="it-IT" sz="1600" dirty="0"/>
              <a:t>F.O. COORD. UFFICIO DI P.G. AREA SICUREZZA UOC SPRESAL  </a:t>
            </a:r>
            <a:endParaRPr lang="it-IT" sz="1600" i="1" dirty="0"/>
          </a:p>
        </p:txBody>
      </p:sp>
      <p:pic>
        <p:nvPicPr>
          <p:cNvPr id="5" name="Immagine 4" descr="Immagine che contiene schermata, Elementi grafici, logo, simbolo&#10;&#10;Descrizione generata automaticamente">
            <a:extLst>
              <a:ext uri="{FF2B5EF4-FFF2-40B4-BE49-F238E27FC236}">
                <a16:creationId xmlns:a16="http://schemas.microsoft.com/office/drawing/2014/main" id="{15962851-DFA3-350C-27AA-42A47A8F0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7" y="267329"/>
            <a:ext cx="991052" cy="495526"/>
          </a:xfrm>
          <a:prstGeom prst="rect">
            <a:avLst/>
          </a:prstGeom>
        </p:spPr>
      </p:pic>
      <p:pic>
        <p:nvPicPr>
          <p:cNvPr id="6" name="Immagine 5" descr="Immagine che contiene Carattere, Elementi grafici, simbolo, grafica&#10;&#10;Descrizione generata automaticamente">
            <a:extLst>
              <a:ext uri="{FF2B5EF4-FFF2-40B4-BE49-F238E27FC236}">
                <a16:creationId xmlns:a16="http://schemas.microsoft.com/office/drawing/2014/main" id="{1EB1A346-6D11-AB1D-1FF7-1AC321C2F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04" y="392418"/>
            <a:ext cx="807647" cy="3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8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09600" y="1623445"/>
            <a:ext cx="10972800" cy="4797393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sz="2400" dirty="0"/>
              <a:t>Dati identificativi della persona giuridica, dell’imprenditore individuale o del lavoratore autonomo titolare della patente;</a:t>
            </a:r>
            <a:br>
              <a:rPr lang="it-IT" sz="2400" dirty="0"/>
            </a:br>
            <a:r>
              <a:rPr lang="it-IT" sz="2400" dirty="0"/>
              <a:t>Dati anagrafici del soggetto richiedente la patente;</a:t>
            </a:r>
            <a:br>
              <a:rPr lang="it-IT" sz="2400" dirty="0"/>
            </a:br>
            <a:r>
              <a:rPr lang="it-IT" sz="2400" dirty="0"/>
              <a:t>Data di rilascio e numero della patente;</a:t>
            </a:r>
            <a:br>
              <a:rPr lang="it-IT" sz="2400" dirty="0"/>
            </a:br>
            <a:r>
              <a:rPr lang="it-IT" sz="2400" dirty="0"/>
              <a:t>Punteggio attribuito al momento del rilascio;</a:t>
            </a:r>
            <a:br>
              <a:rPr lang="it-IT" sz="2400" dirty="0"/>
            </a:br>
            <a:r>
              <a:rPr lang="it-IT" sz="2400" dirty="0"/>
              <a:t>Punteggio aggiornato alla data di interrogazione del portale;</a:t>
            </a:r>
            <a:br>
              <a:rPr lang="it-IT" sz="2400" dirty="0"/>
            </a:br>
            <a:r>
              <a:rPr lang="it-IT" sz="2400" dirty="0"/>
              <a:t>Esiti di eventuali provvedimenti di sospensione della patente a seguito di infortunio da cui deriva la morte o un’inabilità permanente del lavoratore ai sensi dell’art. 27, comma 8, del D. Lgs n. 81/08;</a:t>
            </a:r>
            <a:br>
              <a:rPr lang="it-IT" sz="2400" dirty="0"/>
            </a:br>
            <a:r>
              <a:rPr lang="it-IT" sz="2400" dirty="0"/>
              <a:t>Esiti di eventuali provvedimenti definitivi, di natura amministrativa o giurisdizionale, ai quali consegue la decurtazione dei crediti della patente di cui all’art 27, comma 6, del D. Lgs n. 81/08.</a:t>
            </a:r>
            <a:br>
              <a:rPr lang="it-IT" sz="2400" dirty="0"/>
            </a:br>
            <a:endParaRPr lang="it-IT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magine 5" descr="Immagine che contiene schermata, Elementi grafici, logo, simbolo&#10;&#10;Descrizione generata automaticamente">
            <a:extLst>
              <a:ext uri="{FF2B5EF4-FFF2-40B4-BE49-F238E27FC236}">
                <a16:creationId xmlns:a16="http://schemas.microsoft.com/office/drawing/2014/main" id="{E16625FD-230E-4521-1C35-FB134FB4E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5" y="461656"/>
            <a:ext cx="991052" cy="495526"/>
          </a:xfrm>
          <a:prstGeom prst="rect">
            <a:avLst/>
          </a:prstGeom>
        </p:spPr>
      </p:pic>
      <p:pic>
        <p:nvPicPr>
          <p:cNvPr id="7" name="Immagine 6" descr="Immagine che contiene Carattere, Elementi grafici, simbolo, grafica&#10;&#10;Descrizione generata automaticamente">
            <a:extLst>
              <a:ext uri="{FF2B5EF4-FFF2-40B4-BE49-F238E27FC236}">
                <a16:creationId xmlns:a16="http://schemas.microsoft.com/office/drawing/2014/main" id="{9AA2C4FC-B26E-1D72-6559-36A2D3736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08" y="550918"/>
            <a:ext cx="807647" cy="31700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E91604-94E5-5063-6064-5221648A2DE2}"/>
              </a:ext>
            </a:extLst>
          </p:cNvPr>
          <p:cNvSpPr txBox="1"/>
          <p:nvPr/>
        </p:nvSpPr>
        <p:spPr>
          <a:xfrm>
            <a:off x="2482596" y="587850"/>
            <a:ext cx="6099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Quali sono le informazioni contenute nella patente?</a:t>
            </a:r>
          </a:p>
        </p:txBody>
      </p:sp>
    </p:spTree>
    <p:extLst>
      <p:ext uri="{BB962C8B-B14F-4D97-AF65-F5344CB8AC3E}">
        <p14:creationId xmlns:p14="http://schemas.microsoft.com/office/powerpoint/2010/main" val="116843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F803F98-F8F9-61B7-CE9D-B7A0B835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09418"/>
            <a:ext cx="9875520" cy="1356360"/>
          </a:xfrm>
        </p:spPr>
        <p:txBody>
          <a:bodyPr>
            <a:normAutofit fontScale="90000"/>
          </a:bodyPr>
          <a:lstStyle/>
          <a:p>
            <a:br>
              <a:rPr lang="it-IT" i="1" dirty="0"/>
            </a:br>
            <a:r>
              <a:rPr lang="it-IT" i="1" dirty="0"/>
              <a:t>                    </a:t>
            </a:r>
            <a:r>
              <a:rPr lang="it-IT" dirty="0"/>
              <a:t>Obblighi dei Committenti</a:t>
            </a:r>
            <a:br>
              <a:rPr lang="it-IT" i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45186BC-31CA-23C0-E6DA-B610A6424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889" y="2693504"/>
            <a:ext cx="9872871" cy="2405270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durante la fase di verifica dell’idoneità tecnico-professionale delle imprese e dei lavoratori autonomi, richiedono dichiarazioni relative all’organico medio annuo e controllare la presenza della patente cantieri o della certificazione SOA.</a:t>
            </a:r>
          </a:p>
          <a:p>
            <a:pPr marL="45720" indent="0">
              <a:buNone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magine 8" descr="Immagine che contiene schermata, Elementi grafici, logo, simbolo&#10;&#10;Descrizione generata automaticamente">
            <a:extLst>
              <a:ext uri="{FF2B5EF4-FFF2-40B4-BE49-F238E27FC236}">
                <a16:creationId xmlns:a16="http://schemas.microsoft.com/office/drawing/2014/main" id="{9C2525C8-893D-09A0-9FD8-49643BBA8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5" y="461656"/>
            <a:ext cx="991052" cy="495526"/>
          </a:xfrm>
          <a:prstGeom prst="rect">
            <a:avLst/>
          </a:prstGeom>
        </p:spPr>
      </p:pic>
      <p:pic>
        <p:nvPicPr>
          <p:cNvPr id="10" name="Immagine 9" descr="Immagine che contiene Carattere, Elementi grafici, simbolo, grafica&#10;&#10;Descrizione generata automaticamente">
            <a:extLst>
              <a:ext uri="{FF2B5EF4-FFF2-40B4-BE49-F238E27FC236}">
                <a16:creationId xmlns:a16="http://schemas.microsoft.com/office/drawing/2014/main" id="{310FDCAC-B08A-00E3-245A-BE2402343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08" y="550918"/>
            <a:ext cx="807647" cy="3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0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ermata, Elementi grafici, logo, simbolo&#10;&#10;Descrizione generata automaticamente">
            <a:extLst>
              <a:ext uri="{FF2B5EF4-FFF2-40B4-BE49-F238E27FC236}">
                <a16:creationId xmlns:a16="http://schemas.microsoft.com/office/drawing/2014/main" id="{72A25269-80F0-4649-E941-DD39A5886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5" y="461656"/>
            <a:ext cx="991052" cy="495526"/>
          </a:xfrm>
          <a:prstGeom prst="rect">
            <a:avLst/>
          </a:prstGeom>
        </p:spPr>
      </p:pic>
      <p:pic>
        <p:nvPicPr>
          <p:cNvPr id="7" name="Immagine 6" descr="Immagine che contiene Carattere, Elementi grafici, simbolo, grafica&#10;&#10;Descrizione generata automaticamente">
            <a:extLst>
              <a:ext uri="{FF2B5EF4-FFF2-40B4-BE49-F238E27FC236}">
                <a16:creationId xmlns:a16="http://schemas.microsoft.com/office/drawing/2014/main" id="{ABEA08F7-07F2-9BD4-FBD9-DCFCC6ED1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08" y="550918"/>
            <a:ext cx="807647" cy="317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5C8C69C-89D2-7243-5F8E-40A8D7B14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078" y="709418"/>
            <a:ext cx="9096020" cy="1377815"/>
          </a:xfrm>
          <a:prstGeom prst="rect">
            <a:avLst/>
          </a:prstGeo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0AB90FB8-3C62-853E-B44A-7939FA7CB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9966" y="2057400"/>
            <a:ext cx="957873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4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40E5DD8-0465-D7D0-09EF-A29DB6A6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312" y="292581"/>
            <a:ext cx="810838" cy="3170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A8F98D-A841-180D-34FA-3305EB3BB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094" y="451090"/>
            <a:ext cx="9096020" cy="13778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73ADD6B-369B-B705-BF1F-CAD684D9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6" y="268181"/>
            <a:ext cx="993734" cy="49381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3BC9DE1-9857-3CE0-023E-C6BF6488A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53" y="1609344"/>
            <a:ext cx="10427765" cy="48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9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C77F221-3DAF-B0D6-9E4E-859B76C03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685" y="292581"/>
            <a:ext cx="810838" cy="31701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97F7BBF-24BC-4BFE-75E8-74F065E0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189" y="1062990"/>
            <a:ext cx="9875520" cy="1356360"/>
          </a:xfrm>
        </p:spPr>
        <p:txBody>
          <a:bodyPr/>
          <a:lstStyle/>
          <a:p>
            <a:r>
              <a:rPr lang="it-IT" dirty="0"/>
              <a:t>     </a:t>
            </a:r>
            <a:r>
              <a:rPr lang="it-IT" dirty="0">
                <a:solidFill>
                  <a:srgbClr val="C00000"/>
                </a:solidFill>
              </a:rPr>
              <a:t>Sanzioni per chi opera senza patente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B824DF-6D76-0F91-D300-1C5D2CC4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3" y="2872741"/>
            <a:ext cx="9872871" cy="3162299"/>
          </a:xfrm>
        </p:spPr>
        <p:txBody>
          <a:bodyPr/>
          <a:lstStyle/>
          <a:p>
            <a:r>
              <a:rPr lang="it-IT" sz="3600" dirty="0"/>
              <a:t>Le imprese senza patente, o con meno di 15 crediti, rischiano una multa pari al 10% del valore dei lavori (non inferiore a 6.000 €) e l'esclusione dai lavori pubblici per sei mesi.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9D6185-1447-05A9-8DE9-EFA94DCA5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55" y="268181"/>
            <a:ext cx="99373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E0E4D-8D50-35A6-EC5E-E23ECB68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29" y="844826"/>
            <a:ext cx="9875520" cy="1538577"/>
          </a:xfrm>
        </p:spPr>
        <p:txBody>
          <a:bodyPr>
            <a:normAutofit fontScale="90000"/>
          </a:bodyPr>
          <a:lstStyle/>
          <a:p>
            <a:r>
              <a:rPr lang="it-IT" dirty="0"/>
              <a:t>In caso gravi violazioni in materia di sicurezza sul lavoro rischio solo la Patente?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90D7CC-0949-91DB-442E-C3B39CC70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Sanzioni per violazioni al Dlgs 81/08</a:t>
            </a:r>
          </a:p>
          <a:p>
            <a:r>
              <a:rPr lang="it-IT" sz="2800" dirty="0"/>
              <a:t>Sospensione dell’attività imprenditoriale</a:t>
            </a:r>
          </a:p>
          <a:p>
            <a:r>
              <a:rPr lang="it-IT" sz="2800" dirty="0"/>
              <a:t>Sospensione patente a punti in edilizia (nei casi infortuni da cui derivi  morte o un’inabilità permanente al lavoro, assoluta o parziale, l’Ispettorato del lavoro può sospendere, in via cautelativa, la patente fino a un massimo di dodici mesi) </a:t>
            </a:r>
          </a:p>
          <a:p>
            <a:r>
              <a:rPr lang="it-IT" sz="2800" dirty="0"/>
              <a:t>Sequestro </a:t>
            </a:r>
            <a:r>
              <a:rPr lang="it-IT" sz="2800" u="sng" dirty="0"/>
              <a:t>preventivo</a:t>
            </a:r>
            <a:r>
              <a:rPr lang="it-IT" sz="2800" dirty="0"/>
              <a:t> del cantiere o parte di esso (</a:t>
            </a:r>
            <a:r>
              <a:rPr lang="it-IT" sz="2800" u="sng" dirty="0"/>
              <a:t>probatorio</a:t>
            </a:r>
            <a:r>
              <a:rPr lang="it-IT" sz="2800" dirty="0"/>
              <a:t> in caso di infortunio)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F8678-5FB1-1FE7-2300-D1E60FB48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55" y="268181"/>
            <a:ext cx="993734" cy="4938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17D6E2F-8212-3E18-2DA5-FDE1D010F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5871" y="356580"/>
            <a:ext cx="810838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1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16CCB9-5A8D-DD04-89A8-A3EF6903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solidFill>
                  <a:srgbClr val="FFFFFF"/>
                </a:solidFill>
              </a:rPr>
              <a:t>DUBBI?</a:t>
            </a:r>
          </a:p>
        </p:txBody>
      </p:sp>
      <p:pic>
        <p:nvPicPr>
          <p:cNvPr id="4" name="Segnaposto contenuto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7B510D2D-DE7C-E69D-E06A-41D5C6C30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862" y="1281637"/>
            <a:ext cx="7033820" cy="43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7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26C0AB-632B-4701-A5A6-052B75B7F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2A2853-A55A-47F7-902F-6DE7185D8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0A3D00-134B-401B-BED1-39F1B73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4F11129-8A77-4850-9BAB-FDA0CF4F3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6CEED7-FE21-1B96-94B6-751160919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553" y="893398"/>
            <a:ext cx="6019601" cy="3187208"/>
          </a:xfrm>
        </p:spPr>
        <p:txBody>
          <a:bodyPr>
            <a:normAutofit/>
          </a:bodyPr>
          <a:lstStyle/>
          <a:p>
            <a:r>
              <a:rPr lang="it-IT" sz="6100"/>
              <a:t>GRAZIE per l’attenzione!</a:t>
            </a:r>
          </a:p>
        </p:txBody>
      </p:sp>
      <p:pic>
        <p:nvPicPr>
          <p:cNvPr id="12" name="Graphic 11" descr="Winking Face with No Fill">
            <a:extLst>
              <a:ext uri="{FF2B5EF4-FFF2-40B4-BE49-F238E27FC236}">
                <a16:creationId xmlns:a16="http://schemas.microsoft.com/office/drawing/2014/main" id="{92783AEC-8B27-C06F-9075-0E1933D22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65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1F50C1-F708-485D-B1A9-65873AB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F7F52A-561E-4CE4-A251-1565CF80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F717E-1596-4763-8083-7EDE48E71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6E5FD-1641-417A-B344-1BB5728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7F1190D5-0A9B-4FF9-9D28-826F1E7C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79" y="5123688"/>
            <a:ext cx="9966960" cy="14904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  <a:spcAft>
                <a:spcPts val="662"/>
              </a:spcAft>
            </a:pPr>
            <a:br>
              <a:rPr lang="en-US" sz="3100" b="1" cap="all" dirty="0"/>
            </a:br>
            <a:br>
              <a:rPr lang="en-US" sz="3100" b="1" cap="all" dirty="0"/>
            </a:br>
            <a:br>
              <a:rPr lang="en-US" sz="3100" b="1" cap="all" dirty="0"/>
            </a:br>
            <a:r>
              <a:rPr lang="en-US" sz="3100" b="1" cap="all" dirty="0"/>
              <a:t> </a:t>
            </a:r>
            <a:r>
              <a:rPr lang="en-US" sz="3100" b="1" cap="all" dirty="0" err="1"/>
              <a:t>quali</a:t>
            </a:r>
            <a:r>
              <a:rPr lang="en-US" sz="3100" b="1" cap="all" dirty="0"/>
              <a:t> </a:t>
            </a:r>
            <a:r>
              <a:rPr lang="en-US" sz="3100" b="1" cap="all" dirty="0" err="1"/>
              <a:t>sono</a:t>
            </a:r>
            <a:r>
              <a:rPr lang="en-US" sz="3100" b="1" cap="all" dirty="0"/>
              <a:t> I </a:t>
            </a:r>
            <a:r>
              <a:rPr lang="en-US" sz="3100" b="1" cap="all" dirty="0" err="1"/>
              <a:t>dati</a:t>
            </a:r>
            <a:r>
              <a:rPr lang="en-US" sz="3100" b="1" cap="all" dirty="0"/>
              <a:t> del </a:t>
            </a:r>
            <a:r>
              <a:rPr lang="en-US" sz="3100" b="1" cap="all" dirty="0" err="1"/>
              <a:t>fenomeno</a:t>
            </a:r>
            <a:r>
              <a:rPr lang="en-US" sz="3100" b="1" cap="all" dirty="0"/>
              <a:t> </a:t>
            </a:r>
            <a:br>
              <a:rPr lang="en-US" sz="3100" b="1" cap="all" dirty="0"/>
            </a:br>
            <a:br>
              <a:rPr lang="en-US" sz="3100" b="1" cap="all" dirty="0"/>
            </a:br>
            <a:endParaRPr lang="en-US" sz="3100" b="1" cap="all" dirty="0"/>
          </a:p>
        </p:txBody>
      </p:sp>
      <p:pic>
        <p:nvPicPr>
          <p:cNvPr id="6" name="Immagine 5" descr="Immagine che contiene schermata, Elementi grafici, logo, simbolo&#10;&#10;Descrizione generata automaticamente">
            <a:extLst>
              <a:ext uri="{FF2B5EF4-FFF2-40B4-BE49-F238E27FC236}">
                <a16:creationId xmlns:a16="http://schemas.microsoft.com/office/drawing/2014/main" id="{946EA905-8542-F745-2EEE-6EAC8BCE6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5" y="461656"/>
            <a:ext cx="991052" cy="495526"/>
          </a:xfrm>
          <a:prstGeom prst="rect">
            <a:avLst/>
          </a:prstGeom>
        </p:spPr>
      </p:pic>
      <p:pic>
        <p:nvPicPr>
          <p:cNvPr id="7" name="Immagine 6" descr="Immagine che contiene Carattere, Elementi grafici, simbolo, grafica&#10;&#10;Descrizione generata automaticamente">
            <a:extLst>
              <a:ext uri="{FF2B5EF4-FFF2-40B4-BE49-F238E27FC236}">
                <a16:creationId xmlns:a16="http://schemas.microsoft.com/office/drawing/2014/main" id="{B9B29B36-B63C-27E0-6E0E-3963174B7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08" y="550918"/>
            <a:ext cx="807647" cy="317001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B145118-A180-78D9-32AA-D72828354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21440" y="703599"/>
            <a:ext cx="714403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2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94C82F8-EF7E-C341-AF28-48A672E3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589331-CD1E-7888-9603-8C9612FBCBA1}"/>
              </a:ext>
            </a:extLst>
          </p:cNvPr>
          <p:cNvSpPr txBox="1"/>
          <p:nvPr/>
        </p:nvSpPr>
        <p:spPr>
          <a:xfrm>
            <a:off x="850833" y="5556759"/>
            <a:ext cx="8371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FONTE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: INAIL 2024</a:t>
            </a:r>
            <a:endParaRPr lang="it-IT" sz="1600" dirty="0"/>
          </a:p>
        </p:txBody>
      </p:sp>
      <p:pic>
        <p:nvPicPr>
          <p:cNvPr id="8" name="Immagine 7" descr="Immagine che contiene schermata, Elementi grafici, logo, simbolo&#10;&#10;Descrizione generata automaticamente">
            <a:extLst>
              <a:ext uri="{FF2B5EF4-FFF2-40B4-BE49-F238E27FC236}">
                <a16:creationId xmlns:a16="http://schemas.microsoft.com/office/drawing/2014/main" id="{F1E46E7B-5C7C-B6D2-EFBA-8E54880AF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5" y="461656"/>
            <a:ext cx="991052" cy="495526"/>
          </a:xfrm>
          <a:prstGeom prst="rect">
            <a:avLst/>
          </a:prstGeom>
        </p:spPr>
      </p:pic>
      <p:pic>
        <p:nvPicPr>
          <p:cNvPr id="9" name="Immagine 8" descr="Immagine che contiene Carattere, Elementi grafici, simbolo, grafica&#10;&#10;Descrizione generata automaticamente">
            <a:extLst>
              <a:ext uri="{FF2B5EF4-FFF2-40B4-BE49-F238E27FC236}">
                <a16:creationId xmlns:a16="http://schemas.microsoft.com/office/drawing/2014/main" id="{6823EC0B-DC1F-76BF-04A4-761E8266D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08" y="550918"/>
            <a:ext cx="807647" cy="31700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78547396-859D-EE48-7202-B874F771153E}"/>
              </a:ext>
            </a:extLst>
          </p:cNvPr>
          <p:cNvSpPr txBox="1">
            <a:spLocks/>
          </p:cNvSpPr>
          <p:nvPr/>
        </p:nvSpPr>
        <p:spPr>
          <a:xfrm>
            <a:off x="1753297" y="76380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IL CONTESTO NAZIONALE NEL QUALE NASCE LA PATENTE A PUNTI IN EDILIZIA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B6DC1695-E7DC-5A98-F31E-798F34EBF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57771" y="2186605"/>
            <a:ext cx="8955800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3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DB8C7D9-0BE2-3797-D613-09C0FF33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38" y="23656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In quali settori?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D6F36FB-AB89-2620-32E3-F0C0F0890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81" y="1287780"/>
            <a:ext cx="7518779" cy="4038600"/>
          </a:xfrm>
        </p:spPr>
        <p:txBody>
          <a:bodyPr/>
          <a:lstStyle/>
          <a:p>
            <a:endParaRPr lang="it-IT" dirty="0"/>
          </a:p>
          <a:p>
            <a:pPr marL="109537" indent="0">
              <a:buNone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Settori di attività economica con il più elevato numero di decessi in occasione di lavoro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109537" indent="0">
              <a:buNone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Costruzioni</a:t>
            </a:r>
          </a:p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 Trasporto e Magazzinaggio </a:t>
            </a:r>
          </a:p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 Comparto Manifatturiero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31AE15-BA45-59EF-DA99-9EE5F794A695}"/>
              </a:ext>
            </a:extLst>
          </p:cNvPr>
          <p:cNvSpPr txBox="1"/>
          <p:nvPr/>
        </p:nvSpPr>
        <p:spPr>
          <a:xfrm>
            <a:off x="1170642" y="5917681"/>
            <a:ext cx="301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1">
                    <a:lumMod val="50000"/>
                  </a:schemeClr>
                </a:solidFill>
              </a:rPr>
              <a:t>(Fonte INAIL  2024)</a:t>
            </a:r>
            <a:endParaRPr lang="it-IT" sz="1200" dirty="0"/>
          </a:p>
        </p:txBody>
      </p:sp>
      <p:pic>
        <p:nvPicPr>
          <p:cNvPr id="8" name="Immagine 7" descr="Immagine che contiene schermata, Elementi grafici, logo, simbolo&#10;&#10;Descrizione generata automaticamente">
            <a:extLst>
              <a:ext uri="{FF2B5EF4-FFF2-40B4-BE49-F238E27FC236}">
                <a16:creationId xmlns:a16="http://schemas.microsoft.com/office/drawing/2014/main" id="{270ECEE3-D2A1-5406-954E-997DB368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5" y="461656"/>
            <a:ext cx="991052" cy="495526"/>
          </a:xfrm>
          <a:prstGeom prst="rect">
            <a:avLst/>
          </a:prstGeom>
        </p:spPr>
      </p:pic>
      <p:pic>
        <p:nvPicPr>
          <p:cNvPr id="9" name="Immagine 8" descr="Immagine che contiene Carattere, Elementi grafici, simbolo, grafica&#10;&#10;Descrizione generata automaticamente">
            <a:extLst>
              <a:ext uri="{FF2B5EF4-FFF2-40B4-BE49-F238E27FC236}">
                <a16:creationId xmlns:a16="http://schemas.microsoft.com/office/drawing/2014/main" id="{67FF863C-3735-46C0-384B-25D33C08F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08" y="550918"/>
            <a:ext cx="807647" cy="3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0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Elementi grafici, logo, simbolo&#10;&#10;Descrizione generata automaticamente">
            <a:extLst>
              <a:ext uri="{FF2B5EF4-FFF2-40B4-BE49-F238E27FC236}">
                <a16:creationId xmlns:a16="http://schemas.microsoft.com/office/drawing/2014/main" id="{1A8B567E-73A2-D205-9999-A6F5D28C8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5" y="461656"/>
            <a:ext cx="991052" cy="495526"/>
          </a:xfrm>
          <a:prstGeom prst="rect">
            <a:avLst/>
          </a:prstGeom>
        </p:spPr>
      </p:pic>
      <p:pic>
        <p:nvPicPr>
          <p:cNvPr id="7" name="Immagine 6" descr="Immagine che contiene Carattere, Elementi grafici, simbolo, grafica&#10;&#10;Descrizione generata automaticamente">
            <a:extLst>
              <a:ext uri="{FF2B5EF4-FFF2-40B4-BE49-F238E27FC236}">
                <a16:creationId xmlns:a16="http://schemas.microsoft.com/office/drawing/2014/main" id="{030FA8B1-1631-06E1-E939-7C961785C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08" y="550918"/>
            <a:ext cx="807647" cy="317001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949E16E2-28C7-A0E2-631C-5909F751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918222"/>
            <a:ext cx="9875520" cy="1356360"/>
          </a:xfrm>
        </p:spPr>
        <p:txBody>
          <a:bodyPr>
            <a:normAutofit fontScale="90000"/>
          </a:bodyPr>
          <a:lstStyle/>
          <a:p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13 Ottobre 2024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Giornata Nazionale dedicata alle vittime infortuni sul lavoro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978D5FE-6C5A-2FFB-F3B9-4DD32F588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235622"/>
            <a:ext cx="10949365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2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7" name="Rectangle 13336">
            <a:extLst>
              <a:ext uri="{FF2B5EF4-FFF2-40B4-BE49-F238E27FC236}">
                <a16:creationId xmlns:a16="http://schemas.microsoft.com/office/drawing/2014/main" id="{B0513689-D00A-4D15-B8A3-AA50EC4B2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314" name="Sottotitolo 2">
            <a:extLst>
              <a:ext uri="{FF2B5EF4-FFF2-40B4-BE49-F238E27FC236}">
                <a16:creationId xmlns:a16="http://schemas.microsoft.com/office/drawing/2014/main" id="{C74BD71D-8B90-48F4-A113-4D4D8442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8352" y="5695267"/>
            <a:ext cx="7416546" cy="938566"/>
          </a:xfrm>
        </p:spPr>
        <p:txBody>
          <a:bodyPr anchor="t">
            <a:normAutofit/>
          </a:bodyPr>
          <a:lstStyle/>
          <a:p>
            <a:pPr marR="0" eaLnBrk="1" hangingPunct="1"/>
            <a:r>
              <a:rPr lang="it-IT" altLang="it-IT" sz="2400" dirty="0">
                <a:solidFill>
                  <a:schemeClr val="tx1"/>
                </a:solidFill>
              </a:rPr>
              <a:t>Occorre quindi adottare  strumenti ordinari e straordinari per la lotta al fenomeno</a:t>
            </a:r>
          </a:p>
        </p:txBody>
      </p:sp>
      <p:pic>
        <p:nvPicPr>
          <p:cNvPr id="10" name="Immagine 9" descr="Immagine che contiene disegno, nero, calligrafia, schizzo&#10;&#10;Descrizione generata automaticamente">
            <a:extLst>
              <a:ext uri="{FF2B5EF4-FFF2-40B4-BE49-F238E27FC236}">
                <a16:creationId xmlns:a16="http://schemas.microsoft.com/office/drawing/2014/main" id="{18FEEAD6-6699-64B6-C1E8-8F2F2876B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35" y="478615"/>
            <a:ext cx="6038850" cy="51435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2CC0613-3753-44A2-3DE5-B4F0FD8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666" y="319359"/>
            <a:ext cx="9875520" cy="135636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LA NORMATIVA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14BEF15-9964-0A24-F370-D5396B90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90" y="1998358"/>
            <a:ext cx="4108416" cy="299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96796C7-87D6-BD8D-77FD-9C57179C1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666" y="1998358"/>
            <a:ext cx="6208088" cy="363434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D.M. 18 settembre 2024 , n. 132 (decreto attuativo della patente a crediti)</a:t>
            </a:r>
          </a:p>
          <a:p>
            <a:pPr marL="45720" indent="0"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circolare esplicativa n. 4 del 23 settembre 2024</a:t>
            </a:r>
          </a:p>
          <a:p>
            <a:pPr marL="45720" indent="0"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art. 27 del Testo Unico della Sicurezza, come modificato dall’art. 29, comma 19 del D.L 19/2024 (“Decreto PNRR 4“).</a:t>
            </a:r>
          </a:p>
          <a:p>
            <a:pPr marL="45720" indent="0"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è obbligatoria per tutte le imprese e i lavoratori autonomi che operano nei cantieri temporanei o mobili (Art.89, c.1, lett. a, D. Lgs 81/08) indipendentemente dal tipo di attività svolta</a:t>
            </a:r>
          </a:p>
          <a:p>
            <a:pPr marL="45720" indent="0">
              <a:buNone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magine 9" descr="Immagine che contiene schermata, Elementi grafici, logo, simbolo&#10;&#10;Descrizione generata automaticamente">
            <a:extLst>
              <a:ext uri="{FF2B5EF4-FFF2-40B4-BE49-F238E27FC236}">
                <a16:creationId xmlns:a16="http://schemas.microsoft.com/office/drawing/2014/main" id="{B9AFE7EE-7435-5D9D-2792-E7917E742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5" y="461656"/>
            <a:ext cx="991052" cy="495526"/>
          </a:xfrm>
          <a:prstGeom prst="rect">
            <a:avLst/>
          </a:prstGeom>
        </p:spPr>
      </p:pic>
      <p:pic>
        <p:nvPicPr>
          <p:cNvPr id="11" name="Immagine 10" descr="Immagine che contiene Carattere, Elementi grafici, simbolo, grafica&#10;&#10;Descrizione generata automaticamente">
            <a:extLst>
              <a:ext uri="{FF2B5EF4-FFF2-40B4-BE49-F238E27FC236}">
                <a16:creationId xmlns:a16="http://schemas.microsoft.com/office/drawing/2014/main" id="{C07FE6F1-3421-EC72-F085-138225C16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08" y="550918"/>
            <a:ext cx="807647" cy="3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BFB9E33-D488-40C9-0C75-F9CF17A1C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6092796"/>
            <a:ext cx="3568276" cy="459551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AF1BF3F9-B035-7A9C-6BD1-05A1F04E27CA}"/>
              </a:ext>
            </a:extLst>
          </p:cNvPr>
          <p:cNvSpPr txBox="1">
            <a:spLocks/>
          </p:cNvSpPr>
          <p:nvPr/>
        </p:nvSpPr>
        <p:spPr>
          <a:xfrm>
            <a:off x="2592925" y="624110"/>
            <a:ext cx="8911687" cy="5828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         PRIMI ADEMPIMENTI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51D3A58-0485-FD47-05F6-00F4CC3A8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444" y="1768475"/>
            <a:ext cx="8915400" cy="3777622"/>
          </a:xfrm>
        </p:spPr>
        <p:txBody>
          <a:bodyPr>
            <a:normAutofit/>
          </a:bodyPr>
          <a:lstStyle/>
          <a:p>
            <a:r>
              <a:rPr lang="it-IT" sz="2400" dirty="0"/>
              <a:t>Dal 1 novembre 2024 autocertificazione / dichiarazione sostitutiva concernente il possesso dei requisiti richiesti. L’invio della autocertificazione / dichiarazione sostitutiva dovrà essere effettuato, tramite PEC, all’indirizzo </a:t>
            </a:r>
            <a:r>
              <a:rPr lang="it-IT" sz="2400" dirty="0">
                <a:hlinkClick r:id="rId4"/>
              </a:rPr>
              <a:t>dichiarazionepatente@pec.ispettorato.gov.it</a:t>
            </a:r>
            <a:r>
              <a:rPr lang="it-IT" sz="2400" dirty="0"/>
              <a:t>.</a:t>
            </a:r>
          </a:p>
          <a:p>
            <a:endParaRPr lang="it-IT" sz="2000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B94D0A6-AB99-BD20-5ACA-2CCA61FA9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535921"/>
              </p:ext>
            </p:extLst>
          </p:nvPr>
        </p:nvGraphicFramePr>
        <p:xfrm>
          <a:off x="2883807" y="3771900"/>
          <a:ext cx="3023019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5" imgW="6120457" imgH="5398394" progId="Word.Document.12">
                  <p:embed/>
                </p:oleObj>
              </mc:Choice>
              <mc:Fallback>
                <p:oleObj name="Documento" r:id="rId5" imgW="6120457" imgH="5398394" progId="Word.Document.12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3807" y="3771900"/>
                        <a:ext cx="3023019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40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9578BD4-BE21-B2FC-32F6-9E9030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90" y="149430"/>
            <a:ext cx="10972800" cy="1143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Quali documenti sono necessari?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20C85226-6EFD-6E3D-02F7-11A99152BCC9}"/>
              </a:ext>
            </a:extLst>
          </p:cNvPr>
          <p:cNvGrpSpPr/>
          <p:nvPr/>
        </p:nvGrpSpPr>
        <p:grpSpPr>
          <a:xfrm>
            <a:off x="3688080" y="1300080"/>
            <a:ext cx="360" cy="360"/>
            <a:chOff x="3688080" y="130008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542913FD-BC88-4DC6-CD0E-24A295988DFF}"/>
                    </a:ext>
                  </a:extLst>
                </p14:cNvPr>
                <p14:cNvContentPartPr/>
                <p14:nvPr/>
              </p14:nvContentPartPr>
              <p14:xfrm>
                <a:off x="3688080" y="1300080"/>
                <a:ext cx="360" cy="36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542913FD-BC88-4DC6-CD0E-24A295988DF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9080" y="1291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B8A9A984-8921-8597-20C4-D4F0174F6595}"/>
                    </a:ext>
                  </a:extLst>
                </p14:cNvPr>
                <p14:cNvContentPartPr/>
                <p14:nvPr/>
              </p14:nvContentPartPr>
              <p14:xfrm>
                <a:off x="3688080" y="1300080"/>
                <a:ext cx="360" cy="360"/>
              </p14:xfrm>
            </p:contentPart>
          </mc:Choice>
          <mc:Fallback xmlns=""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B8A9A984-8921-8597-20C4-D4F0174F659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9080" y="1291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92E64562-589D-6B33-1445-65CFD49F94D6}"/>
                    </a:ext>
                  </a:extLst>
                </p14:cNvPr>
                <p14:cNvContentPartPr/>
                <p14:nvPr/>
              </p14:nvContentPartPr>
              <p14:xfrm>
                <a:off x="3688080" y="1300080"/>
                <a:ext cx="360" cy="36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92E64562-589D-6B33-1445-65CFD49F94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9080" y="1291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095CBC31-2D7D-3F2E-8E67-BC3250DFFD51}"/>
                  </a:ext>
                </a:extLst>
              </p14:cNvPr>
              <p14:cNvContentPartPr/>
              <p14:nvPr/>
            </p14:nvContentPartPr>
            <p14:xfrm>
              <a:off x="12078600" y="1176600"/>
              <a:ext cx="2160" cy="21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095CBC31-2D7D-3F2E-8E67-BC3250DFFD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69600" y="1167600"/>
                <a:ext cx="1980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o 13">
            <a:extLst>
              <a:ext uri="{FF2B5EF4-FFF2-40B4-BE49-F238E27FC236}">
                <a16:creationId xmlns:a16="http://schemas.microsoft.com/office/drawing/2014/main" id="{B8E88D2D-254E-5D72-B51B-8FD8352A8E3B}"/>
              </a:ext>
            </a:extLst>
          </p:cNvPr>
          <p:cNvGrpSpPr/>
          <p:nvPr/>
        </p:nvGrpSpPr>
        <p:grpSpPr>
          <a:xfrm>
            <a:off x="4673400" y="4185920"/>
            <a:ext cx="360" cy="360"/>
            <a:chOff x="4673400" y="418592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4D3779F1-4780-E391-0972-32F3EE859885}"/>
                    </a:ext>
                  </a:extLst>
                </p14:cNvPr>
                <p14:cNvContentPartPr/>
                <p14:nvPr/>
              </p14:nvContentPartPr>
              <p14:xfrm>
                <a:off x="4673400" y="4185920"/>
                <a:ext cx="360" cy="360"/>
              </p14:xfrm>
            </p:contentPart>
          </mc:Choice>
          <mc:Fallback xmlns=""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4D3779F1-4780-E391-0972-32F3EE8598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64760" y="4177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2A940468-2ACB-36B5-95C8-95D6D7A2DF7C}"/>
                    </a:ext>
                  </a:extLst>
                </p14:cNvPr>
                <p14:cNvContentPartPr/>
                <p14:nvPr/>
              </p14:nvContentPartPr>
              <p14:xfrm>
                <a:off x="4673400" y="4185920"/>
                <a:ext cx="360" cy="36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2A940468-2ACB-36B5-95C8-95D6D7A2DF7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64760" y="4177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5316E1D6-671D-1494-43F6-D5592AAF4B12}"/>
                    </a:ext>
                  </a:extLst>
                </p14:cNvPr>
                <p14:cNvContentPartPr/>
                <p14:nvPr/>
              </p14:nvContentPartPr>
              <p14:xfrm>
                <a:off x="4673400" y="4185920"/>
                <a:ext cx="360" cy="36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5316E1D6-671D-1494-43F6-D5592AAF4B1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64760" y="4177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64A8F260-EB5B-634C-4BA4-9D2B0D6DD9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2679" y="321397"/>
            <a:ext cx="1470631" cy="1289484"/>
          </a:xfrm>
          <a:prstGeom prst="rect">
            <a:avLst/>
          </a:prstGeom>
        </p:spPr>
      </p:pic>
      <p:pic>
        <p:nvPicPr>
          <p:cNvPr id="16" name="Immagine 15" descr="Immagine che contiene schermata, Elementi grafici, logo, simbolo&#10;&#10;Descrizione generata automaticamente">
            <a:extLst>
              <a:ext uri="{FF2B5EF4-FFF2-40B4-BE49-F238E27FC236}">
                <a16:creationId xmlns:a16="http://schemas.microsoft.com/office/drawing/2014/main" id="{25868682-7C06-146E-28E9-414FFC3B36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5" y="5907179"/>
            <a:ext cx="1389837" cy="694919"/>
          </a:xfrm>
          <a:prstGeom prst="rect">
            <a:avLst/>
          </a:prstGeom>
        </p:spPr>
      </p:pic>
      <p:pic>
        <p:nvPicPr>
          <p:cNvPr id="17" name="Immagine 16" descr="Immagine che contiene Carattere, Elementi grafici, simbolo, grafica&#10;&#10;Descrizione generata automaticamente">
            <a:extLst>
              <a:ext uri="{FF2B5EF4-FFF2-40B4-BE49-F238E27FC236}">
                <a16:creationId xmlns:a16="http://schemas.microsoft.com/office/drawing/2014/main" id="{1C65F73F-4513-B423-787D-DA71E58BE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679" y="6029046"/>
            <a:ext cx="1132632" cy="444558"/>
          </a:xfrm>
          <a:prstGeom prst="rect">
            <a:avLst/>
          </a:prstGeom>
        </p:spPr>
      </p:pic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D6B4F039-91B0-D549-4679-9ED3DA175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05" y="1010576"/>
            <a:ext cx="9872871" cy="5049029"/>
          </a:xfrm>
        </p:spPr>
        <p:txBody>
          <a:bodyPr>
            <a:normAutofit fontScale="62500" lnSpcReduction="20000"/>
          </a:bodyPr>
          <a:lstStyle/>
          <a:p>
            <a:r>
              <a:rPr lang="it-IT" sz="3800" dirty="0"/>
              <a:t>iscrizione alla camera di commercio, industria, artigianato e agricoltura;</a:t>
            </a:r>
          </a:p>
          <a:p>
            <a:r>
              <a:rPr lang="it-IT" sz="3800" dirty="0"/>
              <a:t>adempimento, da parte dei datori di lavoro, dei dirigenti, dei preposti, dei lavoratori autonomi e dei prestatori di lavoro, degli obblighi formativi previsti dal D. Lgs 81/08;</a:t>
            </a:r>
          </a:p>
          <a:p>
            <a:r>
              <a:rPr lang="it-IT" sz="3800" dirty="0"/>
              <a:t>possesso del DURC (documento unico di regolarità contributiva in corso di validità);</a:t>
            </a:r>
          </a:p>
          <a:p>
            <a:r>
              <a:rPr lang="it-IT" sz="3800" dirty="0"/>
              <a:t>d) possesso del DVR (documento di valutazione dei rischi, nei casi previsti dalla normativa vigente);</a:t>
            </a:r>
          </a:p>
          <a:p>
            <a:r>
              <a:rPr lang="it-IT" sz="3800" dirty="0"/>
              <a:t>possesso del DURF (certificazione di regolarità fiscale, di cui all’art. 17-bis, commi 5 e 6, del D. Lgs 241/1997, nei casi previsti dalla normativa vigente);</a:t>
            </a:r>
          </a:p>
          <a:p>
            <a:r>
              <a:rPr lang="it-IT" sz="3800" dirty="0"/>
              <a:t>avvenuta designazione del RSPP (Responsabile del Servizio di Prevenzione e Protezione, nei casi previsti dalla normativa vigente).</a:t>
            </a:r>
          </a:p>
          <a:p>
            <a:r>
              <a:rPr lang="it-IT" sz="3800" dirty="0"/>
              <a:t>Il D.M. 18.09.24 introduce inoltre l’obbligo per il Datore di Lavoro di informare entro 5 giorni gli RLS Aziendali o il RLST dalla richiesta di rilascio della patente a punti.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2797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807</Words>
  <Application>Microsoft Office PowerPoint</Application>
  <PresentationFormat>Widescreen</PresentationFormat>
  <Paragraphs>62</Paragraphs>
  <Slides>17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Corbel</vt:lpstr>
      <vt:lpstr>Wingdings 3</vt:lpstr>
      <vt:lpstr>Tema di Office</vt:lpstr>
      <vt:lpstr>Base</vt:lpstr>
      <vt:lpstr>Documento</vt:lpstr>
      <vt:lpstr>                         </vt:lpstr>
      <vt:lpstr>    quali sono I dati del fenomeno   </vt:lpstr>
      <vt:lpstr> </vt:lpstr>
      <vt:lpstr>In quali settori?</vt:lpstr>
      <vt:lpstr>13 Ottobre 2024 Giornata Nazionale dedicata alle vittime infortuni sul lavoro</vt:lpstr>
      <vt:lpstr>Presentazione standard di PowerPoint</vt:lpstr>
      <vt:lpstr>LA NORMATIVA</vt:lpstr>
      <vt:lpstr>Presentazione standard di PowerPoint</vt:lpstr>
      <vt:lpstr>Quali documenti sono necessari?</vt:lpstr>
      <vt:lpstr>Dati identificativi della persona giuridica, dell’imprenditore individuale o del lavoratore autonomo titolare della patente; Dati anagrafici del soggetto richiedente la patente; Data di rilascio e numero della patente; Punteggio attribuito al momento del rilascio; Punteggio aggiornato alla data di interrogazione del portale; Esiti di eventuali provvedimenti di sospensione della patente a seguito di infortunio da cui deriva la morte o un’inabilità permanente del lavoratore ai sensi dell’art. 27, comma 8, del D. Lgs n. 81/08; Esiti di eventuali provvedimenti definitivi, di natura amministrativa o giurisdizionale, ai quali consegue la decurtazione dei crediti della patente di cui all’art 27, comma 6, del D. Lgs n. 81/08. </vt:lpstr>
      <vt:lpstr>                     Obblighi dei Committenti </vt:lpstr>
      <vt:lpstr>Presentazione standard di PowerPoint</vt:lpstr>
      <vt:lpstr>Presentazione standard di PowerPoint</vt:lpstr>
      <vt:lpstr>     Sanzioni per chi opera senza patente</vt:lpstr>
      <vt:lpstr>In caso gravi violazioni in materia di sicurezza sul lavoro rischio solo la Patente? </vt:lpstr>
      <vt:lpstr>DUBBI?</vt:lpstr>
      <vt:lpstr>GRAZIE per 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Cualbu</dc:creator>
  <cp:lastModifiedBy>claudio cualbu</cp:lastModifiedBy>
  <cp:revision>93</cp:revision>
  <dcterms:created xsi:type="dcterms:W3CDTF">2023-11-24T08:21:44Z</dcterms:created>
  <dcterms:modified xsi:type="dcterms:W3CDTF">2024-11-17T17:40:33Z</dcterms:modified>
</cp:coreProperties>
</file>