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79" r:id="rId4"/>
    <p:sldId id="267" r:id="rId5"/>
    <p:sldId id="266" r:id="rId6"/>
    <p:sldId id="265" r:id="rId7"/>
    <p:sldId id="264" r:id="rId8"/>
    <p:sldId id="276" r:id="rId9"/>
    <p:sldId id="263" r:id="rId10"/>
    <p:sldId id="273" r:id="rId11"/>
    <p:sldId id="277" r:id="rId12"/>
    <p:sldId id="258" r:id="rId13"/>
    <p:sldId id="260" r:id="rId14"/>
    <p:sldId id="259" r:id="rId15"/>
    <p:sldId id="278" r:id="rId16"/>
    <p:sldId id="268" r:id="rId17"/>
    <p:sldId id="270" r:id="rId18"/>
    <p:sldId id="274" r:id="rId19"/>
    <p:sldId id="272" r:id="rId20"/>
  </p:sldIdLst>
  <p:sldSz cx="12192000" cy="6858000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IMPORTI TOTALI BANDITI</a:t>
            </a:r>
          </a:p>
          <a:p>
            <a:pPr>
              <a:defRPr/>
            </a:pPr>
            <a:r>
              <a:rPr lang="it-IT" b="1"/>
              <a:t>(in</a:t>
            </a:r>
            <a:r>
              <a:rPr lang="it-IT" b="1" baseline="0"/>
              <a:t> milioni di euro - Fonte dei dati interna)</a:t>
            </a:r>
            <a:endParaRPr lang="it-IT" b="1"/>
          </a:p>
        </c:rich>
      </c:tx>
      <c:layout>
        <c:manualLayout>
          <c:xMode val="edge"/>
          <c:yMode val="edge"/>
          <c:x val="0.18476871297986253"/>
          <c:y val="3.3066128351254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7.0807874620501102E-2"/>
          <c:y val="0.26155280673262887"/>
          <c:w val="0.90189067891095176"/>
          <c:h val="0.59382921844557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 formatCode="#,##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87-4897-B315-7AAEE0F2AC4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87-4897-B315-7AAEE0F2AC4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87-4897-B315-7AAEE0F2A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970656"/>
        <c:axId val="210971048"/>
      </c:barChart>
      <c:catAx>
        <c:axId val="210970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971048"/>
        <c:crosses val="autoZero"/>
        <c:auto val="1"/>
        <c:lblAlgn val="ctr"/>
        <c:lblOffset val="100"/>
        <c:noMultiLvlLbl val="0"/>
      </c:catAx>
      <c:valAx>
        <c:axId val="21097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0970656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 w="28575">
          <a:solidFill>
            <a:srgbClr val="0070C0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/>
              <a:t>TOTALE NUMERO </a:t>
            </a:r>
            <a:r>
              <a:rPr lang="it-IT" b="1" dirty="0" smtClean="0"/>
              <a:t>GARE</a:t>
            </a:r>
          </a:p>
          <a:p>
            <a:pPr>
              <a:defRPr/>
            </a:pPr>
            <a:r>
              <a:rPr lang="it-IT" sz="1200" b="1" dirty="0" smtClean="0"/>
              <a:t>(Fonte dei dati interna) </a:t>
            </a:r>
            <a:endParaRPr lang="it-IT" sz="1200" b="1" dirty="0"/>
          </a:p>
        </c:rich>
      </c:tx>
      <c:layout>
        <c:manualLayout>
          <c:xMode val="edge"/>
          <c:yMode val="edge"/>
          <c:x val="0.34387958008863767"/>
          <c:y val="8.48765191448902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6062019222255741"/>
          <c:y val="0.26692423367007689"/>
          <c:w val="0.73504996935262745"/>
          <c:h val="0.58035137275042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1"/>
                <c:pt idx="0">
                  <c:v>TOTALE N. GARE 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0D-4452-A8A3-3212B51DD0E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1"/>
                <c:pt idx="0">
                  <c:v>TOTALE N. GARE 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0D-4452-A8A3-3212B51DD0EA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1"/>
                <c:pt idx="0">
                  <c:v>TOTALE N. GARE 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0D-4452-A8A3-3212B51DD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971832"/>
        <c:axId val="210972224"/>
      </c:barChart>
      <c:catAx>
        <c:axId val="21097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0972224"/>
        <c:crosses val="autoZero"/>
        <c:auto val="1"/>
        <c:lblAlgn val="ctr"/>
        <c:lblOffset val="100"/>
        <c:noMultiLvlLbl val="0"/>
      </c:catAx>
      <c:valAx>
        <c:axId val="210972224"/>
        <c:scaling>
          <c:orientation val="minMax"/>
        </c:scaling>
        <c:delete val="0"/>
        <c:axPos val="l"/>
        <c:majorGridlines>
          <c:spPr>
            <a:ln w="317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0971832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 w="28575"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03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77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0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62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36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49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32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90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65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75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1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03452-F792-4743-9901-9FD40D29C74D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65C9-5464-45C4-9236-E07F478C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24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087393" y="1812324"/>
            <a:ext cx="9630033" cy="5585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Roma,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15.11.2018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PALAZZO VALENTINI –SALA DEL CONSIGLIO </a:t>
            </a:r>
            <a:endParaRPr lang="it-IT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RIUNIONE SEGRETARI E REFERENTI COMUNI CONVENZIONATI CON LA SUA-SA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SCALETTA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09.30 REGISTRAZIONE dei partecipanti e somministrazione del questionario di rilevazione della qualità dei servizi resi dalla SUA-SA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10.00 INIZIO LAVORI - SALUTI del Segretario Generale Avv. </a:t>
            </a:r>
            <a:r>
              <a:rPr lang="it-IT" b="1" dirty="0" err="1">
                <a:solidFill>
                  <a:schemeClr val="accent1">
                    <a:lumMod val="50000"/>
                  </a:schemeClr>
                </a:solidFill>
              </a:rPr>
              <a:t>Buarne’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, del Direttore Dott Paolo Berno e del Dirigente Dott. Luigi Maria Leli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10.30 PRESENTAZIONE dello “stato dell’arte” della “Stazione Unica Appaltante – Soggetto Aggregatore”  – vincoli e prospettive -  Direttore Dott. Paolo Berno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 Presentazione del QUESTIONARIO di rilevazione della qualità dei servizi resi dalla SUA-SA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 11.30 – INDICAZIONI OPERATIVE –Dott. Paolo Berno e Dott. Luigi Maria Leli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 12.00 - Dibattito aperto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 Varie ed eventuali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 12.45 SALUTI - compilazione e raccolta dei questionari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dirty="0"/>
              <a:t> </a:t>
            </a:r>
            <a:endParaRPr lang="it-IT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barraintestazione">
            <a:extLst>
              <a:ext uri="{FF2B5EF4-FFF2-40B4-BE49-F238E27FC236}">
                <a16:creationId xmlns="" xmlns:a16="http://schemas.microsoft.com/office/drawing/2014/main" id="{67CE67AF-4683-4371-ACBE-1A650D4F7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3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5"/>
            <a:ext cx="4707280" cy="143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366981" y="1166618"/>
            <a:ext cx="9531927" cy="404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endParaRPr lang="it-IT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2.1-  PUNTI DI DEBOLEZZA: Gare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line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sta provvedendo con:</a:t>
            </a:r>
          </a:p>
          <a:p>
            <a:pPr marL="74295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protocolli di intesa per piattaforme elettroniche per la SUA-SA (Consip, Città Metropolitana di Napoli);</a:t>
            </a:r>
          </a:p>
          <a:p>
            <a:pPr marL="74295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partecipazione al Gruppo di lavoro “Interoperabilità Banche dati” (con </a:t>
            </a:r>
            <a:r>
              <a:rPr lang="it-IT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Mef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Anac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Consip ecc.), che sta lavorando:</a:t>
            </a:r>
          </a:p>
          <a:p>
            <a:pPr marL="1200150" lvl="1" indent="-285750"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stesura di bandi di gara-tipo cd. “nativi digitali”, </a:t>
            </a:r>
          </a:p>
          <a:p>
            <a:pPr marL="1200150" lvl="1" indent="-285750"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monitoraggio di tutto il ciclo di gara fino alla fatturazione elettronica e pagamento (BD </a:t>
            </a:r>
            <a:r>
              <a:rPr lang="it-IT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Siope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 marL="1200150" lvl="1" indent="-285750"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fruibilità della Banca Dati Nazionale </a:t>
            </a:r>
            <a:r>
              <a:rPr lang="it-IT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Procurement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Pubblico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BDNPP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753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906011" y="1719744"/>
            <a:ext cx="9890619" cy="4027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  PUNTI DI DEBOLEZZA: Programmazione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sta provvedendo con:</a:t>
            </a:r>
          </a:p>
          <a:p>
            <a:pPr marL="742950" lvl="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Periodica richiesta a tutti gli enti aderenti della loro programmazione</a:t>
            </a:r>
          </a:p>
          <a:p>
            <a:pPr marL="742950" lvl="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Conseguente invio di un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cronoprogramma ad ogni ente che ha adempiuto, garantendo così la priorità nella programmazione delle gare e la certezza della data di avvio della collaborazione per gli atti  di gara (fatte salve eventuali esigenze sopravvenute della CMRC) </a:t>
            </a:r>
          </a:p>
          <a:p>
            <a:pPr marL="742950" lvl="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N.B.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Criticità: solo 10 Comuni rispondenti in questa prima fase sperimentale del 2018 – E’ necessario che questa modalità operativa si estenda alla generalità degli aderenti</a:t>
            </a:r>
          </a:p>
          <a:p>
            <a:pPr marL="457200" lvl="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endParaRPr lang="it-IT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40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082180" y="2844170"/>
            <a:ext cx="9387281" cy="148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  <a:tabLst>
                <a:tab pos="4495800" algn="l"/>
              </a:tabLs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CRITICITA’ E VINCOLI NORMATIVI: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  <a:tabLst>
                <a:tab pos="4495800" algn="l"/>
              </a:tabLst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tempi per la redazione degli atti di gara spesso vincolati dalla normativa (come ad es. per il </a:t>
            </a:r>
            <a:r>
              <a:rPr lang="it-IT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soccorso istruttorio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 l’istruttoria sul costo manodopera, per la verifica di anomalia, per le commissioni di gara - Albo ANAC, ecc.)</a:t>
            </a:r>
            <a:endParaRPr lang="it-IT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32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872455" y="1812324"/>
            <a:ext cx="10220418" cy="3406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6000"/>
              </a:lnSpc>
              <a:spcAft>
                <a:spcPts val="800"/>
              </a:spcAft>
            </a:pPr>
            <a:endParaRPr lang="it-IT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3.1 -TEMPI MEDI GARE NELL’ANNO 2017: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DA MANIFESTAZIONE INTERESSE A PUBBLICAZIONE: 90 GG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DA PUBBLICAZIONE A PROPOSTA DI AGGIUDICAZIONE (PROCEDURE APERTE): 157 GG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DA ARRIVO ULTIMO DOCUMENTO UTILE ALLA PUBBLICAZIONE: 7,5 GG</a:t>
            </a:r>
          </a:p>
          <a:p>
            <a:pPr marL="457200">
              <a:lnSpc>
                <a:spcPct val="106000"/>
              </a:lnSpc>
              <a:spcAft>
                <a:spcPts val="800"/>
              </a:spcAft>
            </a:pPr>
            <a:r>
              <a:rPr lang="it-IT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(EVENTUALE FASE VERIFICA DI ANOMALIA)</a:t>
            </a:r>
            <a:endParaRPr lang="it-IT" sz="20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FASE DI VERIFICA REQUISITI GENERALI: 35/40 GG</a:t>
            </a:r>
            <a:endParaRPr lang="it-IT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5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283515" y="2038525"/>
            <a:ext cx="9597006" cy="169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OPPORTUNITA’: 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legge di stabilità 2019 (art. 17), 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qualificazione delle stazioni appaltanti – artt. 37 e 38 Codice Contratti pubblici, 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potenzialità del Soggetto Aggregatore in sinergia con la Regione - DL 66/2014 </a:t>
            </a:r>
            <a:endParaRPr lang="it-IT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787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822121" y="1937857"/>
            <a:ext cx="10226180" cy="2910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4.1 - OPPORTUNITA’: Legge di stabilità 2019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«4. L’articolo 37, comma 2, del decreto legislativo 18 aprile 2016, n. 50, è sostituito dal seguente: «In attesa della qualificazione delle stazioni appaltanti ai sensi dell’art. 38, </a:t>
            </a:r>
            <a:r>
              <a:rPr lang="it-IT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l’ambito territoriale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riferimento </a:t>
            </a:r>
            <a:r>
              <a:rPr lang="it-IT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 centrali di committenza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coincide con il </a:t>
            </a:r>
            <a:r>
              <a:rPr lang="it-IT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territorio provinciale o metropolitano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comuni non capoluogo di provincia </a:t>
            </a:r>
            <a:r>
              <a:rPr lang="it-IT" sz="2000" b="1" i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ricorrono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alla </a:t>
            </a:r>
            <a:r>
              <a:rPr lang="it-IT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stazione unica appaltante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costituita presso le province e le </a:t>
            </a:r>
            <a:r>
              <a:rPr lang="it-IT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città metropolitane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i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gli appalti di lavori pubblici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96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474006" y="2564826"/>
            <a:ext cx="104437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PRESENTAZIONE DEL </a:t>
            </a:r>
            <a:r>
              <a:rPr lang="it-IT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QUESTIONARIO </a:t>
            </a:r>
          </a:p>
          <a:p>
            <a:r>
              <a:rPr lang="it-IT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(elaborazione a </a:t>
            </a:r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cura dell’U.C. Sviluppo Strategico e dell’Ufficio Statistica della CMRC)</a:t>
            </a:r>
            <a:r>
              <a:rPr lang="it-IT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endParaRPr lang="it-IT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DATI DEL REFERENTE</a:t>
            </a:r>
          </a:p>
          <a:p>
            <a:pPr marL="342900" indent="-342900">
              <a:buAutoNum type="arabicPeriod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VALUTAZIONE COMPLESSIVA DELLA SODDISFAZIONE PER I SERVIZI RESI</a:t>
            </a:r>
          </a:p>
          <a:p>
            <a:pPr marL="342900" indent="-342900">
              <a:buAutoNum type="arabicPeriod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VALUTAZIONE NELLE FASI DI GARA</a:t>
            </a:r>
          </a:p>
          <a:p>
            <a:pPr marL="342900" indent="-342900">
              <a:buAutoNum type="arabicPeriod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VALUTAZIONE DIMENSIONI DELLA QUALITA’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22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08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034473" y="1091554"/>
            <a:ext cx="10049163" cy="529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INDICAZIONI OPERATIVE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MOLTI ENTI NON HANNO ANCORA PROVVEDUTO A STIPULARE LA «NUOVA» CONVENZIONE SUA-SA (previa deliberazione consiliare). E’ NECESSARIO FARLO, DATO CHE LA VERSIONE PRECEDENTE CONTIENE ANCORA MOLTISSIMI RIFERIMENTI AL VECCHIO CODICE.</a:t>
            </a:r>
          </a:p>
          <a:p>
            <a:pPr marL="285750" lvl="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Prossima attivazione dell’Albo Commissari di gara ANAC: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Ai fini dell’iscrizione degli esperti, l’Albo è operativo dal 10 settembre 2018. Ai fini dell’estrazione degli esperti, l’Albo è operativo, per le procedure di affidamento per le quali i bandi o gli avvisi prevedano termini di </a:t>
            </a:r>
            <a:r>
              <a:rPr lang="it-IT" b="1" u="sng" dirty="0">
                <a:solidFill>
                  <a:schemeClr val="accent1">
                    <a:lumMod val="50000"/>
                  </a:schemeClr>
                </a:solidFill>
              </a:rPr>
              <a:t>scadenza della presentazione delle offerte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 a partire </a:t>
            </a:r>
            <a:r>
              <a:rPr lang="it-IT" b="1" u="sng" dirty="0">
                <a:solidFill>
                  <a:schemeClr val="accent1">
                    <a:lumMod val="50000"/>
                  </a:schemeClr>
                </a:solidFill>
              </a:rPr>
              <a:t>dal 15 gennaio 2019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. Per tali bandi è quindi necessario che gli Enti prevedano la copertura delle relative spese.</a:t>
            </a:r>
            <a:endParaRPr lang="it-IT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L’assenza, all’interno della CMRC, di personale qualificato a far parte delle Commissioni Giudicatrici ha spesso comportato il coinvolgimento di dipendenti degli Enti aderenti, peraltro previsto in Convenzione. Questa situazione sarà quindi superata dal 15 gennaio p.v.</a:t>
            </a:r>
          </a:p>
          <a:p>
            <a:pPr marL="285750" lvl="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L’obbligo di commissari esterni è incondizionato (commissari e presidenti) per tutti gli appalti di lavori sopra € 1.000.000 e per i servizi e le forniture al di sopra delle soglie comunitarie. Sotto tali soglie è limitato al presidente.</a:t>
            </a:r>
          </a:p>
        </p:txBody>
      </p:sp>
    </p:spTree>
    <p:extLst>
      <p:ext uri="{BB962C8B-B14F-4D97-AF65-F5344CB8AC3E}">
        <p14:creationId xmlns:p14="http://schemas.microsoft.com/office/powerpoint/2010/main" val="2060637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21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309022" y="1881379"/>
            <a:ext cx="10270836" cy="3068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6.2 INDICAZIONI OPERATIVE: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NECESSARIA COLLABORAZIONE PER LA TEMPESTIVA REDAZIONE DEGLI ATTI DI GARA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 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IMPORTANZA DI DEFINIRE CORRETTAMENTE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L’IMPORTO A BASE DI GARA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, INVIANDO SOLTANTO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MODULI DI MANIFESTAZIONE DI INTERESSE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 PER L’AVVIO DI GARE DI IMPORTO PREVISTO NELLA CONVENZIONE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IMPORTANZA DI DEFINIRE CORRETTAMENTE IL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COSTO DELLA MANODOPERA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IMPORTANZA DI DEFINIRE CORRETTAMENTE LA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CLAUSOLA SOCIALE 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08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426690" y="3105835"/>
            <a:ext cx="57173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GRAZIE PER L’ATTENZIONE…</a:t>
            </a:r>
          </a:p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…E PER IL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QUESTIONARIO</a:t>
            </a:r>
          </a:p>
          <a:p>
            <a:endParaRPr lang="it-IT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endParaRPr lang="it-IT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endParaRPr lang="it-IT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8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="" xmlns:a16="http://schemas.microsoft.com/office/drawing/2014/main" id="{28328528-A4E4-4C17-9F52-AB287C62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7008" y="365125"/>
            <a:ext cx="6026791" cy="1245561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Gli Enti Aderenti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8346B38-E34F-43F4-A32D-8937FE30E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10067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CANALE MONTERANO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ARCINAZZO ROMANO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CIVITAVECCHIA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FIUMICINO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MORLUPO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SANT'ORESTE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CIAMPINO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FONTE NUOVA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MONTEROTONDO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NETTUNO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SACROFANO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ARDEA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BRACCIANO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="" xmlns:a16="http://schemas.microsoft.com/office/drawing/2014/main" id="{3D4C7ABC-45AF-4E8A-BB28-623B0BD94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4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GUIDONIA MONTECELIO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SANT'ANGELO ROMANO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RIANO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TOLFA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ALLUMIERE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CONSORZIO «VALLE DEL TEVERE»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MARINO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GENZANO DI ROMA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CAPENA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TREVIGNANO ROMANO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ANGUILLARA SABAZIA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LADISPOLI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IPAB ISMA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Picture 2" descr="barraintestazione">
            <a:extLst>
              <a:ext uri="{FF2B5EF4-FFF2-40B4-BE49-F238E27FC236}">
                <a16:creationId xmlns="" xmlns:a16="http://schemas.microsoft.com/office/drawing/2014/main" id="{BA09FFEF-8DF5-4869-9810-47053DE90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22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1022" y="1690688"/>
            <a:ext cx="10515600" cy="224400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A.1- INTRODUZIONE - STATO DELL’ARTE DELLA SUA-SA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866351"/>
              </p:ext>
            </p:extLst>
          </p:nvPr>
        </p:nvGraphicFramePr>
        <p:xfrm>
          <a:off x="593124" y="2105891"/>
          <a:ext cx="1016549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3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13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13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413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r>
                        <a:rPr lang="it-IT" dirty="0"/>
                        <a:t>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57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/>
                        <a:t>IMPORTO TOTALE</a:t>
                      </a:r>
                      <a:r>
                        <a:rPr lang="it-IT" sz="1600" b="1" baseline="0" dirty="0"/>
                        <a:t> </a:t>
                      </a:r>
                      <a:r>
                        <a:rPr lang="it-IT" sz="1600" b="1" dirty="0"/>
                        <a:t>BANDITO PER ANNO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/>
                        <a:t>IMPORTO TOTALE</a:t>
                      </a:r>
                      <a:r>
                        <a:rPr lang="it-IT" sz="1600" b="1" baseline="0" dirty="0"/>
                        <a:t> TRIENNIO: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baseline="0" dirty="0"/>
                        <a:t>€ 234.801.734</a:t>
                      </a:r>
                      <a:endParaRPr lang="it-IT" sz="16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€ 25.183.046*</a:t>
                      </a:r>
                    </a:p>
                    <a:p>
                      <a:r>
                        <a:rPr lang="it-IT" sz="1400" dirty="0"/>
                        <a:t>(* esclusa</a:t>
                      </a:r>
                      <a:r>
                        <a:rPr lang="it-IT" sz="1400" baseline="0" dirty="0"/>
                        <a:t>  la Convenzione «Pulizia Immobili» del Soggetto Aggregatore pari a € 94.500.000)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€</a:t>
                      </a:r>
                      <a:r>
                        <a:rPr lang="it-IT" baseline="0" dirty="0"/>
                        <a:t> 137.820.667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€ 71.798.021 **</a:t>
                      </a:r>
                    </a:p>
                    <a:p>
                      <a:r>
                        <a:rPr lang="it-IT" sz="1400" dirty="0"/>
                        <a:t>(** anno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dirty="0"/>
                        <a:t>ancora in corso)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03081646"/>
              </p:ext>
            </p:extLst>
          </p:nvPr>
        </p:nvGraphicFramePr>
        <p:xfrm>
          <a:off x="3122141" y="4553527"/>
          <a:ext cx="5132173" cy="2304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58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1022" y="1690688"/>
            <a:ext cx="10515600" cy="217934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A.2- INTRODUZIONE - STATO DELL’ARTE DELLA SUA-SA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67074"/>
              </p:ext>
            </p:extLst>
          </p:nvPr>
        </p:nvGraphicFramePr>
        <p:xfrm>
          <a:off x="1108364" y="2281880"/>
          <a:ext cx="9559636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5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3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317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93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1171">
                <a:tc>
                  <a:txBody>
                    <a:bodyPr/>
                    <a:lstStyle/>
                    <a:p>
                      <a:r>
                        <a:rPr lang="it-IT" dirty="0"/>
                        <a:t>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81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N. TOTALE GARE </a:t>
                      </a:r>
                      <a:r>
                        <a:rPr lang="it-IT" b="1" dirty="0" smtClean="0"/>
                        <a:t>AGGIUDICATE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(TREND IN CRESCITA)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TOTALE</a:t>
                      </a:r>
                      <a:r>
                        <a:rPr lang="it-IT" b="1" baseline="0" dirty="0" smtClean="0"/>
                        <a:t> GARE TRIENNIO: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baseline="0" dirty="0" smtClean="0"/>
                        <a:t>N. 179</a:t>
                      </a:r>
                      <a:endParaRPr lang="it-IT" b="1" dirty="0"/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N. 47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(DI CUI: 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 11 CON BASE D’ASTA OLTRE 1 MLN €;  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 22 GARE DI SERVIZI= 46%)</a:t>
                      </a:r>
                      <a:endParaRPr lang="it-IT" sz="1400" b="1" dirty="0"/>
                    </a:p>
                    <a:p>
                      <a:endParaRPr lang="it-IT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N. 52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(DI CUI:</a:t>
                      </a:r>
                      <a:r>
                        <a:rPr lang="it-IT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</a:t>
                      </a:r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CON BASE D’ASTA OLTRE </a:t>
                      </a:r>
                      <a:endParaRPr lang="it-IT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€;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 39 GARE DI SERVIZI= 75%)</a:t>
                      </a:r>
                      <a:endParaRPr lang="it-IT" sz="1400" b="1" dirty="0"/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N. 80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(DI CUI: 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 18 CON BASE D’ASTA OLTRE </a:t>
                      </a:r>
                      <a:endParaRPr lang="it-IT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€; 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 74 GARE DI SERVIZI= 92,5%)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endParaRPr lang="it-IT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241419732"/>
              </p:ext>
            </p:extLst>
          </p:nvPr>
        </p:nvGraphicFramePr>
        <p:xfrm>
          <a:off x="2224215" y="4747490"/>
          <a:ext cx="6450227" cy="211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882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235200" y="1932270"/>
            <a:ext cx="7620000" cy="4730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PUNTI DI FORZA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redazione di atti di gara in grado di contemperare il soddisfacimento delle esigenze del Comune con il pieno rispetto della normativa e dei più recenti indirizzi giurisprudenziali; </a:t>
            </a:r>
          </a:p>
          <a:p>
            <a:pPr marL="8001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ruolo anticorruzione in sinergia con la Prefettura di Roma (v. artt. 6, 7 e 8 della Convenzione SUA-SA); 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deflazione del contenzioso (ricorsi dal 2014 ad oggi: solo 2 in corso, nonostante l’entrata in vigore del nuovo codice);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rispetto dei CAM in collaborazione con il Dip. IV Ambiente e Protocollo di intesa con  la “Rete delle Città metropolitane” per la condivisione di buone prassi e di bandi corredati di CAM in varie categorie merceologiche</a:t>
            </a:r>
            <a:endParaRPr lang="it-IT" sz="20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9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293092" y="1736582"/>
            <a:ext cx="10474036" cy="5039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PUNTI DI FORZA: 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-Ruolo anticorruzione in sinergia con la Prefettura di Roma (v. artt. 6, 7, 8 della  Convenzione):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Art. 6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Schemi tipo e clausole d’obbligo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«1. Gli Enti aderenti si impegnano ad adottare gli schemi di atti (disciplinare e capitolato speciale d’appalto)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secondo gli schemi tipo definiti dalla SUA/SA.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2. Nel disciplinare di gara, ai fini delle necessarie verifiche antimafia di cui al successivo art. 8, è disciplinato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l’impegno dell’impresa a comunicare all’Ente committente i dati relativi alle società e alle imprese, anche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con riferimento agli assetti societari, chiamati a realizzare l’intervento, compresi i nominativi delle ditte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chiamate a svolgere le seguenti forniture o servizi sensibili….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Nel disciplinare è inserita la clausola che sull’obbligo dell’aggiudicatario a riferire tempestivamente all’Ente procedente ogni illecita richiesta di danaro, prestazione o altra utilità ovvero offerta di protezione avanzata nel corso dell’esecuzione dei lavori nei confronti di un proprio rappresentante, agente o dipendente. Analogo obbligo è assunto dalle imprese subappaltatrici e da ogni altro soggetto che intervenga a qualsiasi titolo nella realizzazione dell’intervento. Gli obblighi sopra indicati non sostituiscono in alcun caso l’obbligo di denuncia all’Autorità Giudiziaria. L’accertata violazione dei suddetti obblighi comporterà l’immediata risoluzione del rapporto contrattuale.»</a:t>
            </a:r>
            <a:endParaRPr lang="it-IT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2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302327" y="1893600"/>
            <a:ext cx="10335491" cy="533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PUNTI DI FORZA: 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-Ruolo anticorruzione in sinergia con la Prefettura di Roma (v. artt. 6, 7, 8 della  Convenzione):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Art. 7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Monitoraggio e verifiche successive di contrasto ai tentativi di infiltrazione mafiosa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«1. L’attività di individuazione del terzo contraente e di esecuzione dei contratti di appalto svolte dalla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SUA/SA nonché dagli Enti convenzionati, ai fini della prevenzione e del contrasto alle infiltrazioni della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criminalità nel settore dei contratti pubblici, è improntata ai principi statuiti nel Decreto Legislativo 6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settembre 2011, n. 159 recante “Codice delle leggi antimafia e delle misure di prevenzione, nonché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nuove disposizioni in materia di documentazione antimafia, a norma degli art. 1 e 2 della legge 13 agosto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2010, n. 136…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3. Le forniture e/o servizi sensibili di cui all’articolo 6 saranno sempre soggette alle verifiche antimafia.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Qualora le verifiche effettuate dalla SUA/SA diano esito positivo, troverà applicazione l’art. 94 del</a:t>
            </a:r>
          </a:p>
          <a:p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D.Lgs.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159/2011 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ss.mm.ii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.; qualora la stipula non sia ancora intervenuta, l’Ente convenzionato non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potrà stipulare, approvare o autorizzare il contratto o il subcontratto; qualora la stipula sia già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intervenuta, l’Ente dovrà revocare l’autorizzazione o recedere dal contratto, fatto salvo il pagamento del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valore delle opere già eseguite ed il rimborso delle spese sostenute per l’esecuzione del rimanente, nei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limiti delle utilità conseguite.»</a:t>
            </a:r>
            <a:endParaRPr lang="it-IT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endParaRPr 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68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80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616379" y="1996658"/>
            <a:ext cx="10252363" cy="282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PUNTI DI FORZA: 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-Ruolo anticorruzione in sinergia con la Prefettura di Roma (v. artt. 6, 7 e 8 della  Convenzione):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Art. 8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Anomalie nell’esecuzione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«1.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Gli Enti aderenti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alla presente Convenzione si impegnano a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segnalare alla Prefettura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attraverso il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R.u.P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dell’intervento, eventuali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casi di dilazione o ritardo nell’esecuzione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della prestazione che non presentino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giustificazioni apparenti,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le richieste di varianti in corso d’opera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la formulazione di riserve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nonché altre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circostanze che possano costituire anomalie, dando comunicazione dei provvedimenti adottati.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2. La Prefettura effettuerà su quanto segnalato le opportune verifiche con l’ausilio del Gruppo Interforze.»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4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raintes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4"/>
            <a:ext cx="4707280" cy="149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822035" y="1495984"/>
            <a:ext cx="10797309" cy="4608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800"/>
              </a:spcAft>
            </a:pPr>
            <a:endParaRPr lang="it-IT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PUNTI DI DEBOLEZZA: 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Difficoltà nei settori in cui non c’è una competenza «storica» della Città Metropolitana (Trasporto Pubblico Locale/scolastico; refezione scolastica; servizi sociali…)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Programmazione delle gare: necessità di limitare al massimo le istanze di attivazione di procedure non precedentemente inserite nella programmazione della SUA; 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Gare interamente gestite in via telematica (dal 18.10.2018) in forza del combinato disposto degli artt. 40, 52 e 58 (obbligo di ricorso a </a:t>
            </a:r>
            <a:r>
              <a:rPr lang="it-IT" sz="20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 telematiche) del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Codice dei Contratti Pubblici: Un problema non solo – e non tanto - informatico; </a:t>
            </a:r>
          </a:p>
          <a:p>
            <a:pPr marL="8001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Scarsità di risorse umane (la struttura continua a curare anche le gare della CMRC e del Soggetto Aggregatore) e finanziarie.</a:t>
            </a:r>
          </a:p>
          <a:p>
            <a:pPr marL="742950" indent="-285750"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0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1716</Words>
  <Application>Microsoft Office PowerPoint</Application>
  <PresentationFormat>Widescreen</PresentationFormat>
  <Paragraphs>187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Tema di Office</vt:lpstr>
      <vt:lpstr>Presentazione standard di PowerPoint</vt:lpstr>
      <vt:lpstr>Gli Enti Aderenti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Provincia di Roma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Mencarelli Emanuela</dc:creator>
  <cp:lastModifiedBy>Mencarelli Emanuela</cp:lastModifiedBy>
  <cp:revision>97</cp:revision>
  <cp:lastPrinted>2018-11-14T17:24:52Z</cp:lastPrinted>
  <dcterms:created xsi:type="dcterms:W3CDTF">2018-11-12T16:12:45Z</dcterms:created>
  <dcterms:modified xsi:type="dcterms:W3CDTF">2018-11-16T13:57:35Z</dcterms:modified>
</cp:coreProperties>
</file>